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Calibri" pitchFamily="34" charset="0"/>
      <p:regular r:id="rId25"/>
      <p:bold r:id="rId26"/>
      <p:italic r:id="rId27"/>
      <p:boldItalic r:id="rId28"/>
    </p:embeddedFont>
    <p:embeddedFont>
      <p:font typeface="Inter" charset="0"/>
      <p:regular r:id="rId29"/>
      <p:bold r:id="rId30"/>
    </p:embeddedFont>
    <p:embeddedFont>
      <p:font typeface="Trebuchet MS" pitchFamily="34" charset="0"/>
      <p:regular r:id="rId31"/>
      <p:bold r:id="rId32"/>
      <p:italic r:id="rId33"/>
      <p:boldItalic r:id="rId34"/>
    </p:embeddedFont>
    <p:embeddedFont>
      <p:font typeface="Roboto"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91"/>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f7c413772_0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cf7c413772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cf7c41377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cf7c413772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f7c41377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cf7c413772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7c41377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cf7c41377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f7c413772_0_2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cf7c413772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f8389f75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cf8389f759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shapp-txdi7nwftq-ue.a.run.ap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de/alibinkashif/heart-disease-indicators-ed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Indicators Of Heart Health</a:t>
            </a:r>
            <a:endParaRPr/>
          </a:p>
        </p:txBody>
      </p:sp>
      <p:sp>
        <p:nvSpPr>
          <p:cNvPr id="85" name="Google Shape;85;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AVANI RAO</a:t>
            </a:r>
            <a:endParaRPr/>
          </a:p>
          <a:p>
            <a:pPr marL="0" lvl="0" indent="0" algn="ctr" rtl="0">
              <a:lnSpc>
                <a:spcPct val="90000"/>
              </a:lnSpc>
              <a:spcBef>
                <a:spcPts val="1000"/>
              </a:spcBef>
              <a:spcAft>
                <a:spcPts val="0"/>
              </a:spcAft>
              <a:buClr>
                <a:schemeClr val="dk1"/>
              </a:buClr>
              <a:buSzPts val="2400"/>
              <a:buNone/>
            </a:pPr>
            <a:r>
              <a:rPr lang="en-US"/>
              <a:t>DATS6401</a:t>
            </a:r>
            <a:endParaRPr/>
          </a:p>
          <a:p>
            <a:pPr marL="0" lvl="0" indent="0" algn="ctr" rtl="0">
              <a:lnSpc>
                <a:spcPct val="90000"/>
              </a:lnSpc>
              <a:spcBef>
                <a:spcPts val="1000"/>
              </a:spcBef>
              <a:spcAft>
                <a:spcPts val="0"/>
              </a:spcAft>
              <a:buClr>
                <a:schemeClr val="dk1"/>
              </a:buClr>
              <a:buSzPts val="2400"/>
              <a:buNone/>
            </a:pPr>
            <a:r>
              <a:rPr lang="en-US"/>
              <a:t>G45297503</a:t>
            </a:r>
            <a:endParaRPr/>
          </a:p>
          <a:p>
            <a:pPr marL="0" lvl="0" indent="0" algn="ctr" rtl="0">
              <a:lnSpc>
                <a:spcPct val="90000"/>
              </a:lnSpc>
              <a:spcBef>
                <a:spcPts val="1000"/>
              </a:spcBef>
              <a:spcAft>
                <a:spcPts val="0"/>
              </a:spcAft>
              <a:buClr>
                <a:schemeClr val="dk1"/>
              </a:buClr>
              <a:buSzPts val="2400"/>
              <a:buNone/>
            </a:pPr>
            <a:endParaRPr/>
          </a:p>
        </p:txBody>
      </p:sp>
      <p:pic>
        <p:nvPicPr>
          <p:cNvPr id="86" name="Google Shape;86;p1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1" name="Google Shape;151;p22"/>
          <p:cNvPicPr preferRelativeResize="0"/>
          <p:nvPr/>
        </p:nvPicPr>
        <p:blipFill>
          <a:blip r:embed="rId4">
            <a:alphaModFix/>
          </a:blip>
          <a:stretch>
            <a:fillRect/>
          </a:stretch>
        </p:blipFill>
        <p:spPr>
          <a:xfrm>
            <a:off x="1306100" y="1365275"/>
            <a:ext cx="6025500" cy="4520800"/>
          </a:xfrm>
          <a:prstGeom prst="rect">
            <a:avLst/>
          </a:prstGeom>
          <a:noFill/>
          <a:ln>
            <a:noFill/>
          </a:ln>
        </p:spPr>
      </p:pic>
      <p:sp>
        <p:nvSpPr>
          <p:cNvPr id="152" name="Google Shape;152;p22"/>
          <p:cNvSpPr txBox="1"/>
          <p:nvPr/>
        </p:nvSpPr>
        <p:spPr>
          <a:xfrm>
            <a:off x="8257375" y="1316875"/>
            <a:ext cx="3122700" cy="4617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Trebuchet MS"/>
              <a:buChar char="●"/>
            </a:pPr>
            <a:r>
              <a:rPr lang="en-US" sz="1600">
                <a:latin typeface="Trebuchet MS"/>
                <a:ea typeface="Trebuchet MS"/>
                <a:cs typeface="Trebuchet MS"/>
                <a:sym typeface="Trebuchet MS"/>
              </a:rPr>
              <a:t>The very low p-values suggest strong evidence against the null hypothesis of normality.</a:t>
            </a:r>
            <a:endParaRPr sz="1600">
              <a:latin typeface="Trebuchet MS"/>
              <a:ea typeface="Trebuchet MS"/>
              <a:cs typeface="Trebuchet MS"/>
              <a:sym typeface="Trebuchet MS"/>
            </a:endParaRPr>
          </a:p>
          <a:p>
            <a:pPr marL="457200" lvl="0" indent="-330200" algn="l" rtl="0">
              <a:spcBef>
                <a:spcPts val="0"/>
              </a:spcBef>
              <a:spcAft>
                <a:spcPts val="0"/>
              </a:spcAft>
              <a:buSzPts val="1600"/>
              <a:buFont typeface="Trebuchet MS"/>
              <a:buChar char="●"/>
            </a:pPr>
            <a:r>
              <a:rPr lang="en-US" sz="1600">
                <a:latin typeface="Trebuchet MS"/>
                <a:ea typeface="Trebuchet MS"/>
                <a:cs typeface="Trebuchet MS"/>
                <a:sym typeface="Trebuchet MS"/>
              </a:rPr>
              <a:t>The datasets for PhysicalHealthDays, MentalHealthDays, SleepHours, HeightInMeters, WeightInKilograms, and BMI are not normally distributed.</a:t>
            </a:r>
            <a:endParaRPr sz="1600">
              <a:latin typeface="Trebuchet MS"/>
              <a:ea typeface="Trebuchet MS"/>
              <a:cs typeface="Trebuchet MS"/>
              <a:sym typeface="Trebuchet MS"/>
            </a:endParaRPr>
          </a:p>
          <a:p>
            <a:pPr marL="457200" lvl="0" indent="-330200" algn="l" rtl="0">
              <a:spcBef>
                <a:spcPts val="0"/>
              </a:spcBef>
              <a:spcAft>
                <a:spcPts val="0"/>
              </a:spcAft>
              <a:buSzPts val="1600"/>
              <a:buFont typeface="Trebuchet MS"/>
              <a:buChar char="●"/>
            </a:pPr>
            <a:r>
              <a:rPr lang="en-US" sz="1600">
                <a:latin typeface="Trebuchet MS"/>
                <a:ea typeface="Trebuchet MS"/>
                <a:cs typeface="Trebuchet MS"/>
                <a:sym typeface="Trebuchet MS"/>
              </a:rPr>
              <a:t>The test statistic values are indicators of the degree of non-normality, with higher values indicating greater deviation from normality.</a:t>
            </a:r>
            <a:endParaRPr sz="1600">
              <a:latin typeface="Trebuchet MS"/>
              <a:ea typeface="Trebuchet MS"/>
              <a:cs typeface="Trebuchet MS"/>
              <a:sym typeface="Trebuchet MS"/>
            </a:endParaRPr>
          </a:p>
        </p:txBody>
      </p:sp>
      <p:sp>
        <p:nvSpPr>
          <p:cNvPr id="153" name="Google Shape;153;p22"/>
          <p:cNvSpPr txBox="1"/>
          <p:nvPr/>
        </p:nvSpPr>
        <p:spPr>
          <a:xfrm>
            <a:off x="1229900" y="454975"/>
            <a:ext cx="7086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latin typeface="Trebuchet MS"/>
                <a:ea typeface="Trebuchet MS"/>
                <a:cs typeface="Trebuchet MS"/>
                <a:sym typeface="Trebuchet MS"/>
              </a:rPr>
              <a:t>Normality test using D'Agostino's K-squared test on Transformed Data</a:t>
            </a:r>
            <a:endParaRPr sz="2200" b="1">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9" name="Google Shape;159;p23"/>
          <p:cNvSpPr txBox="1">
            <a:spLocks noGrp="1"/>
          </p:cNvSpPr>
          <p:nvPr>
            <p:ph type="body" idx="1"/>
          </p:nvPr>
        </p:nvSpPr>
        <p:spPr>
          <a:xfrm>
            <a:off x="623455" y="399011"/>
            <a:ext cx="10730345" cy="5777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b="1" i="0">
                <a:solidFill>
                  <a:srgbClr val="3C4043"/>
                </a:solidFill>
                <a:latin typeface="Trebuchet MS"/>
                <a:ea typeface="Trebuchet MS"/>
                <a:cs typeface="Trebuchet MS"/>
                <a:sym typeface="Trebuchet MS"/>
              </a:rPr>
              <a:t>Demographic Variation:</a:t>
            </a:r>
            <a:endParaRPr>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300" i="0">
                <a:solidFill>
                  <a:srgbClr val="666666"/>
                </a:solidFill>
                <a:latin typeface="Trebuchet MS"/>
                <a:ea typeface="Trebuchet MS"/>
                <a:cs typeface="Trebuchet MS"/>
                <a:sym typeface="Trebuchet MS"/>
              </a:rPr>
              <a:t>How does the prevalence of heart disease and major risk factors vary across different demographic groups (sex, age, race/ethnicity)</a:t>
            </a:r>
            <a:endParaRPr sz="2300">
              <a:solidFill>
                <a:srgbClr val="666666"/>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ts val="2800"/>
              <a:buNone/>
            </a:pPr>
            <a:endParaRPr>
              <a:latin typeface="Trebuchet MS"/>
              <a:ea typeface="Trebuchet MS"/>
              <a:cs typeface="Trebuchet MS"/>
              <a:sym typeface="Trebuchet MS"/>
            </a:endParaRPr>
          </a:p>
        </p:txBody>
      </p:sp>
      <p:pic>
        <p:nvPicPr>
          <p:cNvPr id="160" name="Google Shape;160;p23"/>
          <p:cNvPicPr preferRelativeResize="0"/>
          <p:nvPr/>
        </p:nvPicPr>
        <p:blipFill rotWithShape="1">
          <a:blip r:embed="rId4">
            <a:alphaModFix/>
          </a:blip>
          <a:srcRect/>
          <a:stretch/>
        </p:blipFill>
        <p:spPr>
          <a:xfrm>
            <a:off x="623459" y="1827542"/>
            <a:ext cx="3429000" cy="3429000"/>
          </a:xfrm>
          <a:prstGeom prst="rect">
            <a:avLst/>
          </a:prstGeom>
          <a:noFill/>
          <a:ln>
            <a:noFill/>
          </a:ln>
        </p:spPr>
      </p:pic>
      <p:pic>
        <p:nvPicPr>
          <p:cNvPr id="161" name="Google Shape;161;p23"/>
          <p:cNvPicPr preferRelativeResize="0"/>
          <p:nvPr/>
        </p:nvPicPr>
        <p:blipFill rotWithShape="1">
          <a:blip r:embed="rId5">
            <a:alphaModFix/>
          </a:blip>
          <a:srcRect/>
          <a:stretch/>
        </p:blipFill>
        <p:spPr>
          <a:xfrm>
            <a:off x="4947001" y="2061863"/>
            <a:ext cx="6732615" cy="3366307"/>
          </a:xfrm>
          <a:prstGeom prst="rect">
            <a:avLst/>
          </a:prstGeom>
          <a:noFill/>
          <a:ln>
            <a:noFill/>
          </a:ln>
        </p:spPr>
      </p:pic>
      <p:sp>
        <p:nvSpPr>
          <p:cNvPr id="162" name="Google Shape;162;p23"/>
          <p:cNvSpPr/>
          <p:nvPr/>
        </p:nvSpPr>
        <p:spPr>
          <a:xfrm>
            <a:off x="116377" y="5948375"/>
            <a:ext cx="2899500" cy="457200"/>
          </a:xfrm>
          <a:prstGeom prst="rect">
            <a:avLst/>
          </a:prstGeom>
          <a:noFill/>
          <a:ln>
            <a:noFill/>
          </a:ln>
        </p:spPr>
        <p:txBody>
          <a:bodyPr spcFirstLastPara="1" wrap="square" lIns="91425" tIns="0" rIns="91425" bIns="5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63" name="Google Shape;163;p23"/>
          <p:cNvSpPr/>
          <p:nvPr/>
        </p:nvSpPr>
        <p:spPr>
          <a:xfrm>
            <a:off x="623450" y="5428175"/>
            <a:ext cx="6532200" cy="1181100"/>
          </a:xfrm>
          <a:prstGeom prst="rect">
            <a:avLst/>
          </a:prstGeom>
          <a:noFill/>
          <a:ln>
            <a:noFill/>
          </a:ln>
        </p:spPr>
        <p:txBody>
          <a:bodyPr spcFirstLastPara="1" wrap="square" lIns="91425" tIns="0" rIns="91425" bIns="57125" anchor="ctr" anchorCtr="0">
            <a:noAutofit/>
          </a:bodyPr>
          <a:lstStyle/>
          <a:p>
            <a:pPr marL="457200" marR="0" lvl="0" indent="-304800" algn="l" rtl="0">
              <a:spcBef>
                <a:spcPts val="0"/>
              </a:spcBef>
              <a:spcAft>
                <a:spcPts val="0"/>
              </a:spcAft>
              <a:buClr>
                <a:srgbClr val="3C4043"/>
              </a:buClr>
              <a:buSzPts val="1200"/>
              <a:buFont typeface="Trebuchet MS"/>
              <a:buChar char="●"/>
            </a:pPr>
            <a:r>
              <a:rPr lang="en-US" sz="1200" b="1" i="0" u="none" strike="noStrike" cap="none" dirty="0">
                <a:solidFill>
                  <a:srgbClr val="3C4043"/>
                </a:solidFill>
                <a:latin typeface="Trebuchet MS"/>
                <a:ea typeface="Trebuchet MS"/>
                <a:cs typeface="Trebuchet MS"/>
                <a:sym typeface="Trebuchet MS"/>
              </a:rPr>
              <a:t>Above </a:t>
            </a:r>
            <a:r>
              <a:rPr lang="en-US" sz="1200" b="1" i="0" u="none" strike="noStrike" cap="none" dirty="0" err="1">
                <a:solidFill>
                  <a:srgbClr val="3C4043"/>
                </a:solidFill>
                <a:latin typeface="Trebuchet MS"/>
                <a:ea typeface="Trebuchet MS"/>
                <a:cs typeface="Trebuchet MS"/>
                <a:sym typeface="Trebuchet MS"/>
              </a:rPr>
              <a:t>piechart</a:t>
            </a:r>
            <a:r>
              <a:rPr lang="en-US" sz="1200" b="1" i="0" u="none" strike="noStrike" cap="none" dirty="0">
                <a:solidFill>
                  <a:srgbClr val="3C4043"/>
                </a:solidFill>
                <a:latin typeface="Trebuchet MS"/>
                <a:ea typeface="Trebuchet MS"/>
                <a:cs typeface="Trebuchet MS"/>
                <a:sym typeface="Trebuchet MS"/>
              </a:rPr>
              <a:t> shows that females are more than males in the  data population.</a:t>
            </a:r>
            <a:endParaRPr sz="1200" dirty="0">
              <a:latin typeface="Trebuchet MS"/>
              <a:ea typeface="Trebuchet MS"/>
              <a:cs typeface="Trebuchet MS"/>
              <a:sym typeface="Trebuchet MS"/>
            </a:endParaRPr>
          </a:p>
          <a:p>
            <a:pPr marL="457200" lvl="0" indent="-304800" algn="l" rtl="0">
              <a:spcBef>
                <a:spcPts val="0"/>
              </a:spcBef>
              <a:spcAft>
                <a:spcPts val="0"/>
              </a:spcAft>
              <a:buSzPts val="1200"/>
              <a:buFont typeface="Trebuchet MS"/>
              <a:buChar char="●"/>
            </a:pPr>
            <a:r>
              <a:rPr lang="en-US" sz="1200" dirty="0">
                <a:latin typeface="Trebuchet MS"/>
                <a:ea typeface="Trebuchet MS"/>
                <a:cs typeface="Trebuchet MS"/>
                <a:sym typeface="Trebuchet MS"/>
              </a:rPr>
              <a:t>Mostly individuals are aged around 65-69</a:t>
            </a:r>
            <a:endParaRPr sz="1200" b="1" i="0" u="none" strike="noStrike" cap="none" dirty="0">
              <a:solidFill>
                <a:srgbClr val="3C4043"/>
              </a:solidFill>
              <a:latin typeface="Trebuchet MS"/>
              <a:ea typeface="Trebuchet MS"/>
              <a:cs typeface="Trebuchet MS"/>
              <a:sym typeface="Trebuchet MS"/>
            </a:endParaRPr>
          </a:p>
          <a:p>
            <a:pPr marL="457200" marR="0" lvl="0" indent="-304800" algn="l" rtl="0">
              <a:spcBef>
                <a:spcPts val="0"/>
              </a:spcBef>
              <a:spcAft>
                <a:spcPts val="0"/>
              </a:spcAft>
              <a:buClr>
                <a:srgbClr val="3C4043"/>
              </a:buClr>
              <a:buSzPts val="1200"/>
              <a:buFont typeface="Trebuchet MS"/>
              <a:buChar char="●"/>
            </a:pPr>
            <a:r>
              <a:rPr lang="en-US" sz="1200" b="1" i="0" u="none" strike="noStrike" cap="none" dirty="0">
                <a:solidFill>
                  <a:srgbClr val="3C4043"/>
                </a:solidFill>
                <a:latin typeface="Trebuchet MS"/>
                <a:ea typeface="Trebuchet MS"/>
                <a:cs typeface="Trebuchet MS"/>
                <a:sym typeface="Trebuchet MS"/>
              </a:rPr>
              <a:t>Mostly individuals are aged around 65-69</a:t>
            </a:r>
            <a:endParaRPr sz="1200" i="0" u="none" strike="noStrike" cap="none" dirty="0">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9" name="Google Shape;169;p24"/>
          <p:cNvSpPr txBox="1">
            <a:spLocks noGrp="1"/>
          </p:cNvSpPr>
          <p:nvPr>
            <p:ph type="title"/>
          </p:nvPr>
        </p:nvSpPr>
        <p:spPr>
          <a:xfrm>
            <a:off x="838200" y="5707874"/>
            <a:ext cx="10515600" cy="523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C4043"/>
              </a:buClr>
              <a:buSzPct val="100000"/>
              <a:buFont typeface="Inter"/>
              <a:buNone/>
            </a:pPr>
            <a:r>
              <a:rPr lang="en-US" sz="1800" b="1" i="0">
                <a:solidFill>
                  <a:srgbClr val="3C4043"/>
                </a:solidFill>
                <a:latin typeface="Trebuchet MS"/>
                <a:ea typeface="Trebuchet MS"/>
                <a:cs typeface="Trebuchet MS"/>
                <a:sym typeface="Trebuchet MS"/>
              </a:rPr>
              <a:t>Many individuals did not experience any heart disease. However, among those who did, the majority were males</a:t>
            </a:r>
            <a:endParaRPr>
              <a:latin typeface="Trebuchet MS"/>
              <a:ea typeface="Trebuchet MS"/>
              <a:cs typeface="Trebuchet MS"/>
              <a:sym typeface="Trebuchet MS"/>
            </a:endParaRPr>
          </a:p>
        </p:txBody>
      </p:sp>
      <p:pic>
        <p:nvPicPr>
          <p:cNvPr id="170" name="Google Shape;170;p24"/>
          <p:cNvPicPr preferRelativeResize="0">
            <a:picLocks noGrp="1"/>
          </p:cNvPicPr>
          <p:nvPr>
            <p:ph type="body" idx="1"/>
          </p:nvPr>
        </p:nvPicPr>
        <p:blipFill rotWithShape="1">
          <a:blip r:embed="rId4">
            <a:alphaModFix/>
          </a:blip>
          <a:srcRect/>
          <a:stretch/>
        </p:blipFill>
        <p:spPr>
          <a:xfrm>
            <a:off x="1249639" y="756260"/>
            <a:ext cx="9576300" cy="478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3">
            <a:alphaModFix/>
          </a:blip>
          <a:srcRect/>
          <a:stretch/>
        </p:blipFill>
        <p:spPr>
          <a:xfrm>
            <a:off x="0" y="0"/>
            <a:ext cx="12109697" cy="6811702"/>
          </a:xfrm>
          <a:prstGeom prst="rect">
            <a:avLst/>
          </a:prstGeom>
          <a:noFill/>
          <a:ln>
            <a:noFill/>
          </a:ln>
        </p:spPr>
      </p:pic>
      <p:pic>
        <p:nvPicPr>
          <p:cNvPr id="176" name="Google Shape;176;p25"/>
          <p:cNvPicPr preferRelativeResize="0">
            <a:picLocks noGrp="1"/>
          </p:cNvPicPr>
          <p:nvPr>
            <p:ph type="body" idx="1"/>
          </p:nvPr>
        </p:nvPicPr>
        <p:blipFill rotWithShape="1">
          <a:blip r:embed="rId4">
            <a:alphaModFix/>
          </a:blip>
          <a:srcRect/>
          <a:stretch/>
        </p:blipFill>
        <p:spPr>
          <a:xfrm>
            <a:off x="1062275" y="522950"/>
            <a:ext cx="6346800" cy="5981100"/>
          </a:xfrm>
          <a:prstGeom prst="rect">
            <a:avLst/>
          </a:prstGeom>
          <a:noFill/>
          <a:ln>
            <a:noFill/>
          </a:ln>
        </p:spPr>
      </p:pic>
      <p:sp>
        <p:nvSpPr>
          <p:cNvPr id="177" name="Google Shape;177;p25"/>
          <p:cNvSpPr/>
          <p:nvPr/>
        </p:nvSpPr>
        <p:spPr>
          <a:xfrm>
            <a:off x="7716150" y="1140700"/>
            <a:ext cx="3782400" cy="4530300"/>
          </a:xfrm>
          <a:prstGeom prst="rect">
            <a:avLst/>
          </a:prstGeom>
          <a:noFill/>
          <a:ln>
            <a:noFill/>
          </a:ln>
        </p:spPr>
        <p:txBody>
          <a:bodyPr spcFirstLastPara="1" wrap="square" lIns="91425" tIns="0" rIns="91425" bIns="57125" anchor="ctr" anchorCtr="0">
            <a:noAutofit/>
          </a:bodyPr>
          <a:lstStyle/>
          <a:p>
            <a:pPr marL="0" marR="0" lvl="0" indent="-88900" algn="l" rtl="0">
              <a:spcBef>
                <a:spcPts val="0"/>
              </a:spcBef>
              <a:spcAft>
                <a:spcPts val="0"/>
              </a:spcAft>
              <a:buClr>
                <a:srgbClr val="3C4043"/>
              </a:buClr>
              <a:buSzPts val="1400"/>
              <a:buFont typeface="Trebuchet MS"/>
              <a:buChar char="•"/>
            </a:pPr>
            <a:r>
              <a:rPr lang="en-US" b="1" i="0" u="none" strike="noStrike" cap="none">
                <a:solidFill>
                  <a:srgbClr val="3C4043"/>
                </a:solidFill>
                <a:latin typeface="Trebuchet MS"/>
                <a:ea typeface="Trebuchet MS"/>
                <a:cs typeface="Trebuchet MS"/>
                <a:sym typeface="Trebuchet MS"/>
              </a:rPr>
              <a:t>Most individuals aged around 65-69 are physically active</a:t>
            </a:r>
            <a:endParaRPr b="1">
              <a:latin typeface="Trebuchet MS"/>
              <a:ea typeface="Trebuchet MS"/>
              <a:cs typeface="Trebuchet MS"/>
              <a:sym typeface="Trebuchet MS"/>
            </a:endParaRPr>
          </a:p>
          <a:p>
            <a:pPr marL="0" marR="0" lvl="0" indent="-88900" algn="l" rtl="0">
              <a:spcBef>
                <a:spcPts val="0"/>
              </a:spcBef>
              <a:spcAft>
                <a:spcPts val="0"/>
              </a:spcAft>
              <a:buClr>
                <a:srgbClr val="3C4043"/>
              </a:buClr>
              <a:buSzPts val="1400"/>
              <a:buFont typeface="Trebuchet MS"/>
              <a:buChar char="•"/>
            </a:pPr>
            <a:r>
              <a:rPr lang="en-US" b="1" i="0" u="none" strike="noStrike" cap="none">
                <a:solidFill>
                  <a:srgbClr val="3C4043"/>
                </a:solidFill>
                <a:latin typeface="Trebuchet MS"/>
                <a:ea typeface="Trebuchet MS"/>
                <a:cs typeface="Trebuchet MS"/>
                <a:sym typeface="Trebuchet MS"/>
              </a:rPr>
              <a:t>Most individuals aged between 60 and 64 engage in regular smoking, while those aged 70 to 74 comprise a larger proportion of former smokers.</a:t>
            </a:r>
            <a:endParaRPr b="1">
              <a:latin typeface="Trebuchet MS"/>
              <a:ea typeface="Trebuchet MS"/>
              <a:cs typeface="Trebuchet MS"/>
              <a:sym typeface="Trebuchet MS"/>
            </a:endParaRPr>
          </a:p>
          <a:p>
            <a:pPr marL="0" marR="0" lvl="0" indent="-88900" algn="l" rtl="0">
              <a:spcBef>
                <a:spcPts val="0"/>
              </a:spcBef>
              <a:spcAft>
                <a:spcPts val="0"/>
              </a:spcAft>
              <a:buClr>
                <a:srgbClr val="3C4043"/>
              </a:buClr>
              <a:buSzPts val="1400"/>
              <a:buFont typeface="Trebuchet MS"/>
              <a:buChar char="•"/>
            </a:pPr>
            <a:r>
              <a:rPr lang="en-US" b="1" i="0" u="none" strike="noStrike" cap="none">
                <a:solidFill>
                  <a:srgbClr val="3C4043"/>
                </a:solidFill>
                <a:latin typeface="Trebuchet MS"/>
                <a:ea typeface="Trebuchet MS"/>
                <a:cs typeface="Trebuchet MS"/>
                <a:sym typeface="Trebuchet MS"/>
              </a:rPr>
              <a:t>The use of e-cigarettes is popular among individuals aged 18 to 24, as they use e-cigarettes every day more frequently than other age groups.</a:t>
            </a:r>
            <a:endParaRPr b="1">
              <a:latin typeface="Trebuchet MS"/>
              <a:ea typeface="Trebuchet MS"/>
              <a:cs typeface="Trebuchet MS"/>
              <a:sym typeface="Trebuchet MS"/>
            </a:endParaRPr>
          </a:p>
          <a:p>
            <a:pPr marL="0" marR="0" lvl="0" indent="-88900" algn="l" rtl="0">
              <a:spcBef>
                <a:spcPts val="0"/>
              </a:spcBef>
              <a:spcAft>
                <a:spcPts val="0"/>
              </a:spcAft>
              <a:buClr>
                <a:srgbClr val="3C4043"/>
              </a:buClr>
              <a:buSzPts val="1400"/>
              <a:buFont typeface="Trebuchet MS"/>
              <a:buChar char="•"/>
            </a:pPr>
            <a:r>
              <a:rPr lang="en-US" b="1" i="0" u="none" strike="noStrike" cap="none">
                <a:solidFill>
                  <a:srgbClr val="3C4043"/>
                </a:solidFill>
                <a:latin typeface="Trebuchet MS"/>
                <a:ea typeface="Trebuchet MS"/>
                <a:cs typeface="Trebuchet MS"/>
                <a:sym typeface="Trebuchet MS"/>
              </a:rPr>
              <a:t>Individuals aged 70 to 74 have a higher proportion of diabetes compared to other age groups. However, individuals between 18 and 30 do not have as much diabetes.</a:t>
            </a:r>
            <a:endParaRPr b="1">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6"/>
          <p:cNvPicPr preferRelativeResize="0"/>
          <p:nvPr/>
        </p:nvPicPr>
        <p:blipFill rotWithShape="1">
          <a:blip r:embed="rId3">
            <a:alphaModFix/>
          </a:blip>
          <a:srcRect/>
          <a:stretch/>
        </p:blipFill>
        <p:spPr>
          <a:xfrm>
            <a:off x="0" y="0"/>
            <a:ext cx="12192000" cy="6858004"/>
          </a:xfrm>
          <a:prstGeom prst="rect">
            <a:avLst/>
          </a:prstGeom>
          <a:noFill/>
          <a:ln>
            <a:noFill/>
          </a:ln>
        </p:spPr>
      </p:pic>
      <p:sp>
        <p:nvSpPr>
          <p:cNvPr id="183" name="Google Shape;183;p26"/>
          <p:cNvSpPr txBox="1">
            <a:spLocks noGrp="1"/>
          </p:cNvSpPr>
          <p:nvPr>
            <p:ph type="title"/>
          </p:nvPr>
        </p:nvSpPr>
        <p:spPr>
          <a:xfrm>
            <a:off x="838200" y="48730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C4043"/>
              </a:buClr>
              <a:buSzPts val="1300"/>
              <a:buFont typeface="Inter"/>
              <a:buNone/>
            </a:pPr>
            <a:r>
              <a:rPr lang="en-US" sz="1400" b="1" i="0">
                <a:solidFill>
                  <a:srgbClr val="3C4043"/>
                </a:solidFill>
                <a:latin typeface="Trebuchet MS"/>
                <a:ea typeface="Trebuchet MS"/>
                <a:cs typeface="Trebuchet MS"/>
                <a:sym typeface="Trebuchet MS"/>
              </a:rPr>
              <a:t>Females experience a higher percentage of days with poor physical health and poor mental health compared to males. This means that, on average, females report more days of poor physical and mental health in the past 30 days than males.</a:t>
            </a:r>
            <a:br>
              <a:rPr lang="en-US" sz="1400" b="1" i="0">
                <a:solidFill>
                  <a:srgbClr val="3C4043"/>
                </a:solidFill>
                <a:latin typeface="Trebuchet MS"/>
                <a:ea typeface="Trebuchet MS"/>
                <a:cs typeface="Trebuchet MS"/>
                <a:sym typeface="Trebuchet MS"/>
              </a:rPr>
            </a:br>
            <a:r>
              <a:rPr lang="en-US" sz="1400" b="1" i="0">
                <a:solidFill>
                  <a:srgbClr val="3C4043"/>
                </a:solidFill>
                <a:latin typeface="Trebuchet MS"/>
                <a:ea typeface="Trebuchet MS"/>
                <a:cs typeface="Trebuchet MS"/>
                <a:sym typeface="Trebuchet MS"/>
              </a:rPr>
              <a:t>The average number of sleep hours is quite similar between males and females.</a:t>
            </a:r>
            <a:endParaRPr sz="1400">
              <a:latin typeface="Trebuchet MS"/>
              <a:ea typeface="Trebuchet MS"/>
              <a:cs typeface="Trebuchet MS"/>
              <a:sym typeface="Trebuchet MS"/>
            </a:endParaRPr>
          </a:p>
        </p:txBody>
      </p:sp>
      <p:pic>
        <p:nvPicPr>
          <p:cNvPr id="184" name="Google Shape;184;p26"/>
          <p:cNvPicPr preferRelativeResize="0"/>
          <p:nvPr/>
        </p:nvPicPr>
        <p:blipFill>
          <a:blip r:embed="rId4">
            <a:alphaModFix/>
          </a:blip>
          <a:stretch>
            <a:fillRect/>
          </a:stretch>
        </p:blipFill>
        <p:spPr>
          <a:xfrm>
            <a:off x="3204575" y="301025"/>
            <a:ext cx="6096000"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0" name="Google Shape;190;p27"/>
          <p:cNvSpPr txBox="1">
            <a:spLocks noGrp="1"/>
          </p:cNvSpPr>
          <p:nvPr>
            <p:ph type="title"/>
          </p:nvPr>
        </p:nvSpPr>
        <p:spPr>
          <a:xfrm>
            <a:off x="8720275" y="861700"/>
            <a:ext cx="3124800" cy="5262300"/>
          </a:xfrm>
          <a:prstGeom prst="rect">
            <a:avLst/>
          </a:prstGeom>
          <a:noFill/>
          <a:ln>
            <a:noFill/>
          </a:ln>
        </p:spPr>
        <p:txBody>
          <a:bodyPr spcFirstLastPara="1" wrap="square" lIns="91425" tIns="45700" rIns="91425" bIns="45700" anchor="ctr" anchorCtr="0">
            <a:normAutofit fontScale="90000"/>
          </a:bodyPr>
          <a:lstStyle/>
          <a:p>
            <a:pPr marL="457200" lvl="0" indent="-314325" algn="l" rtl="0">
              <a:spcBef>
                <a:spcPts val="0"/>
              </a:spcBef>
              <a:spcAft>
                <a:spcPts val="0"/>
              </a:spcAft>
              <a:buClr>
                <a:srgbClr val="3C4043"/>
              </a:buClr>
              <a:buSzPct val="100000"/>
              <a:buFont typeface="Trebuchet MS"/>
              <a:buAutoNum type="arabicPeriod"/>
            </a:pPr>
            <a:r>
              <a:rPr lang="en-US" sz="1500" b="1">
                <a:solidFill>
                  <a:srgbClr val="3C4043"/>
                </a:solidFill>
                <a:latin typeface="Trebuchet MS"/>
                <a:ea typeface="Trebuchet MS"/>
                <a:cs typeface="Trebuchet MS"/>
                <a:sym typeface="Trebuchet MS"/>
              </a:rPr>
              <a:t>As people age, the number of days with reported poor physical health remains quite stable, showing only a marginal increase across age groups.</a:t>
            </a:r>
            <a:endParaRPr sz="1500" b="1">
              <a:solidFill>
                <a:srgbClr val="3C4043"/>
              </a:solidFill>
              <a:latin typeface="Trebuchet MS"/>
              <a:ea typeface="Trebuchet MS"/>
              <a:cs typeface="Trebuchet MS"/>
              <a:sym typeface="Trebuchet MS"/>
            </a:endParaRPr>
          </a:p>
          <a:p>
            <a:pPr marL="457200" lvl="0" indent="-314325" algn="l" rtl="0">
              <a:spcBef>
                <a:spcPts val="0"/>
              </a:spcBef>
              <a:spcAft>
                <a:spcPts val="0"/>
              </a:spcAft>
              <a:buClr>
                <a:srgbClr val="3C4043"/>
              </a:buClr>
              <a:buSzPct val="100000"/>
              <a:buFont typeface="Trebuchet MS"/>
              <a:buAutoNum type="arabicPeriod"/>
            </a:pPr>
            <a:r>
              <a:rPr lang="en-US" sz="1500" b="1">
                <a:solidFill>
                  <a:srgbClr val="3C4043"/>
                </a:solidFill>
                <a:latin typeface="Trebuchet MS"/>
                <a:ea typeface="Trebuchet MS"/>
                <a:cs typeface="Trebuchet MS"/>
                <a:sym typeface="Trebuchet MS"/>
              </a:rPr>
              <a:t>The number of days with poor mental health reported actually decreases as individuals age, contrary to the initial statement that older individuals experience fewer days with poor mental health.</a:t>
            </a:r>
            <a:endParaRPr sz="1500" b="1">
              <a:solidFill>
                <a:srgbClr val="3C4043"/>
              </a:solidFill>
              <a:latin typeface="Trebuchet MS"/>
              <a:ea typeface="Trebuchet MS"/>
              <a:cs typeface="Trebuchet MS"/>
              <a:sym typeface="Trebuchet MS"/>
            </a:endParaRPr>
          </a:p>
          <a:p>
            <a:pPr marL="457200" lvl="0" indent="-314325" algn="l" rtl="0">
              <a:spcBef>
                <a:spcPts val="0"/>
              </a:spcBef>
              <a:spcAft>
                <a:spcPts val="0"/>
              </a:spcAft>
              <a:buClr>
                <a:srgbClr val="3C4043"/>
              </a:buClr>
              <a:buSzPct val="100000"/>
              <a:buFont typeface="Trebuchet MS"/>
              <a:buAutoNum type="arabicPeriod"/>
            </a:pPr>
            <a:r>
              <a:rPr lang="en-US" sz="1500" b="1">
                <a:solidFill>
                  <a:srgbClr val="3C4043"/>
                </a:solidFill>
                <a:latin typeface="Trebuchet MS"/>
                <a:ea typeface="Trebuchet MS"/>
                <a:cs typeface="Trebuchet MS"/>
                <a:sym typeface="Trebuchet MS"/>
              </a:rPr>
              <a:t>Sleep duration does not vary significantly with age, with a slight increase in sleep hours noted in individuals aged 65 and above. The initial statement aligns with the graph, which indicates that sleep hours might increase slightly for the oldest age groups.</a:t>
            </a:r>
            <a:endParaRPr sz="1500" b="1">
              <a:solidFill>
                <a:srgbClr val="3C4043"/>
              </a:solidFill>
              <a:latin typeface="Trebuchet MS"/>
              <a:ea typeface="Trebuchet MS"/>
              <a:cs typeface="Trebuchet MS"/>
              <a:sym typeface="Trebuchet MS"/>
            </a:endParaRPr>
          </a:p>
        </p:txBody>
      </p:sp>
      <p:pic>
        <p:nvPicPr>
          <p:cNvPr id="191" name="Google Shape;191;p27"/>
          <p:cNvPicPr preferRelativeResize="0">
            <a:picLocks noGrp="1"/>
          </p:cNvPicPr>
          <p:nvPr>
            <p:ph type="body" idx="1"/>
          </p:nvPr>
        </p:nvPicPr>
        <p:blipFill rotWithShape="1">
          <a:blip r:embed="rId4">
            <a:alphaModFix/>
          </a:blip>
          <a:srcRect/>
          <a:stretch/>
        </p:blipFill>
        <p:spPr>
          <a:xfrm>
            <a:off x="556121" y="1253400"/>
            <a:ext cx="7832400" cy="435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a:stretch/>
        </p:blipFill>
        <p:spPr>
          <a:xfrm>
            <a:off x="0" y="23149"/>
            <a:ext cx="12109697" cy="6811702"/>
          </a:xfrm>
          <a:prstGeom prst="rect">
            <a:avLst/>
          </a:prstGeom>
          <a:noFill/>
          <a:ln>
            <a:noFill/>
          </a:ln>
        </p:spPr>
      </p:pic>
      <p:sp>
        <p:nvSpPr>
          <p:cNvPr id="197" name="Google Shape;197;p28"/>
          <p:cNvSpPr txBox="1">
            <a:spLocks noGrp="1"/>
          </p:cNvSpPr>
          <p:nvPr>
            <p:ph type="title"/>
          </p:nvPr>
        </p:nvSpPr>
        <p:spPr>
          <a:xfrm>
            <a:off x="838200" y="151475"/>
            <a:ext cx="10515600" cy="78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C4043"/>
              </a:buClr>
              <a:buSzPts val="1600"/>
              <a:buFont typeface="Inter"/>
              <a:buNone/>
            </a:pPr>
            <a:r>
              <a:rPr lang="en-US" sz="1800" b="1" i="0">
                <a:solidFill>
                  <a:srgbClr val="3C4043"/>
                </a:solidFill>
                <a:latin typeface="Trebuchet MS"/>
                <a:ea typeface="Trebuchet MS"/>
                <a:cs typeface="Trebuchet MS"/>
                <a:sym typeface="Trebuchet MS"/>
              </a:rPr>
              <a:t>Explore the relationships between health behaviors (physical activity,  alcohol consumption etc) and the prevalence of heart disease</a:t>
            </a:r>
            <a:endParaRPr sz="1800" b="1">
              <a:latin typeface="Trebuchet MS"/>
              <a:ea typeface="Trebuchet MS"/>
              <a:cs typeface="Trebuchet MS"/>
              <a:sym typeface="Trebuchet MS"/>
            </a:endParaRPr>
          </a:p>
        </p:txBody>
      </p:sp>
      <p:pic>
        <p:nvPicPr>
          <p:cNvPr id="198" name="Google Shape;198;p28"/>
          <p:cNvPicPr preferRelativeResize="0">
            <a:picLocks noGrp="1"/>
          </p:cNvPicPr>
          <p:nvPr>
            <p:ph type="body" idx="1"/>
          </p:nvPr>
        </p:nvPicPr>
        <p:blipFill rotWithShape="1">
          <a:blip r:embed="rId4">
            <a:alphaModFix/>
          </a:blip>
          <a:srcRect/>
          <a:stretch/>
        </p:blipFill>
        <p:spPr>
          <a:xfrm>
            <a:off x="1061100" y="1070325"/>
            <a:ext cx="5693400" cy="5205000"/>
          </a:xfrm>
          <a:prstGeom prst="rect">
            <a:avLst/>
          </a:prstGeom>
          <a:noFill/>
          <a:ln>
            <a:noFill/>
          </a:ln>
        </p:spPr>
      </p:pic>
      <p:sp>
        <p:nvSpPr>
          <p:cNvPr id="199" name="Google Shape;199;p28"/>
          <p:cNvSpPr txBox="1"/>
          <p:nvPr/>
        </p:nvSpPr>
        <p:spPr>
          <a:xfrm>
            <a:off x="7481150" y="1809575"/>
            <a:ext cx="3578400" cy="3047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1600" b="1">
                <a:solidFill>
                  <a:srgbClr val="3C4043"/>
                </a:solidFill>
                <a:latin typeface="Trebuchet MS"/>
                <a:ea typeface="Trebuchet MS"/>
                <a:cs typeface="Trebuchet MS"/>
                <a:sym typeface="Trebuchet MS"/>
              </a:rPr>
              <a:t>The health behaviors may include Physical Activity, Alcohol Drinkers,smoking, e-cigarette use, relate to heart diseases.</a:t>
            </a:r>
            <a:br>
              <a:rPr lang="en-US" sz="1600" b="1">
                <a:solidFill>
                  <a:srgbClr val="3C4043"/>
                </a:solidFill>
                <a:latin typeface="Trebuchet MS"/>
                <a:ea typeface="Trebuchet MS"/>
                <a:cs typeface="Trebuchet MS"/>
                <a:sym typeface="Trebuchet MS"/>
              </a:rPr>
            </a:br>
            <a:r>
              <a:rPr lang="en-US" sz="1600" b="1">
                <a:solidFill>
                  <a:srgbClr val="3C4043"/>
                </a:solidFill>
                <a:latin typeface="Trebuchet MS"/>
                <a:ea typeface="Trebuchet MS"/>
                <a:cs typeface="Trebuchet MS"/>
                <a:sym typeface="Trebuchet MS"/>
              </a:rPr>
              <a:t>Individuals who used to smoke in the past are often affected by heart attacks. Additionally, it's noteworthy that individuals who have never used e-cigarettes and do not consume alcohol also experience heart attacks,and individuals who are active in physical activity also experienced  which is quite surprising</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5" name="Google Shape;205;p29"/>
          <p:cNvSpPr txBox="1">
            <a:spLocks noGrp="1"/>
          </p:cNvSpPr>
          <p:nvPr>
            <p:ph type="title"/>
          </p:nvPr>
        </p:nvSpPr>
        <p:spPr>
          <a:xfrm>
            <a:off x="838200" y="288925"/>
            <a:ext cx="10515600" cy="710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C4043"/>
              </a:buClr>
              <a:buSzPts val="3960"/>
              <a:buFont typeface="Inter"/>
              <a:buNone/>
            </a:pPr>
            <a:r>
              <a:rPr lang="en-US" sz="2960" b="1">
                <a:solidFill>
                  <a:srgbClr val="3C4043"/>
                </a:solidFill>
                <a:latin typeface="Trebuchet MS"/>
                <a:ea typeface="Trebuchet MS"/>
                <a:cs typeface="Trebuchet MS"/>
                <a:sym typeface="Trebuchet MS"/>
              </a:rPr>
              <a:t>I</a:t>
            </a:r>
            <a:r>
              <a:rPr lang="en-US" sz="2960" b="1" i="0">
                <a:solidFill>
                  <a:srgbClr val="3C4043"/>
                </a:solidFill>
                <a:latin typeface="Trebuchet MS"/>
                <a:ea typeface="Trebuchet MS"/>
                <a:cs typeface="Trebuchet MS"/>
                <a:sym typeface="Trebuchet MS"/>
              </a:rPr>
              <a:t>nvestigat</a:t>
            </a:r>
            <a:r>
              <a:rPr lang="en-US" sz="2960" b="1">
                <a:solidFill>
                  <a:srgbClr val="3C4043"/>
                </a:solidFill>
                <a:latin typeface="Trebuchet MS"/>
                <a:ea typeface="Trebuchet MS"/>
                <a:cs typeface="Trebuchet MS"/>
                <a:sym typeface="Trebuchet MS"/>
              </a:rPr>
              <a:t>ing</a:t>
            </a:r>
            <a:r>
              <a:rPr lang="en-US" sz="2960" b="1" i="0">
                <a:solidFill>
                  <a:srgbClr val="3C4043"/>
                </a:solidFill>
                <a:latin typeface="Trebuchet MS"/>
                <a:ea typeface="Trebuchet MS"/>
                <a:cs typeface="Trebuchet MS"/>
                <a:sym typeface="Trebuchet MS"/>
              </a:rPr>
              <a:t> how the presence of these factors is connected to the prevalence of heart disease</a:t>
            </a:r>
            <a:endParaRPr sz="2960">
              <a:latin typeface="Trebuchet MS"/>
              <a:ea typeface="Trebuchet MS"/>
              <a:cs typeface="Trebuchet MS"/>
              <a:sym typeface="Trebuchet MS"/>
            </a:endParaRPr>
          </a:p>
        </p:txBody>
      </p:sp>
      <p:pic>
        <p:nvPicPr>
          <p:cNvPr id="206" name="Google Shape;206;p29"/>
          <p:cNvPicPr preferRelativeResize="0">
            <a:picLocks noGrp="1"/>
          </p:cNvPicPr>
          <p:nvPr>
            <p:ph type="body" idx="1"/>
          </p:nvPr>
        </p:nvPicPr>
        <p:blipFill rotWithShape="1">
          <a:blip r:embed="rId4">
            <a:alphaModFix/>
          </a:blip>
          <a:srcRect/>
          <a:stretch/>
        </p:blipFill>
        <p:spPr>
          <a:xfrm>
            <a:off x="1144646" y="1537150"/>
            <a:ext cx="6527100" cy="4351200"/>
          </a:xfrm>
          <a:prstGeom prst="rect">
            <a:avLst/>
          </a:prstGeom>
          <a:noFill/>
          <a:ln>
            <a:noFill/>
          </a:ln>
        </p:spPr>
      </p:pic>
      <p:sp>
        <p:nvSpPr>
          <p:cNvPr id="207" name="Google Shape;207;p29"/>
          <p:cNvSpPr txBox="1"/>
          <p:nvPr/>
        </p:nvSpPr>
        <p:spPr>
          <a:xfrm>
            <a:off x="8245325" y="1682125"/>
            <a:ext cx="2852100" cy="3612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Trebuchet MS"/>
              <a:buChar char="●"/>
            </a:pPr>
            <a:r>
              <a:rPr lang="en-US" sz="1200">
                <a:solidFill>
                  <a:schemeClr val="dk1"/>
                </a:solidFill>
                <a:latin typeface="Trebuchet MS"/>
                <a:ea typeface="Trebuchet MS"/>
                <a:cs typeface="Trebuchet MS"/>
                <a:sym typeface="Trebuchet MS"/>
              </a:rPr>
              <a:t>Smokers: Both smokers and non-smokers experience heart attacks, but most smokers haven't had one.</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US" sz="1200">
                <a:solidFill>
                  <a:schemeClr val="dk1"/>
                </a:solidFill>
                <a:latin typeface="Trebuchet MS"/>
                <a:ea typeface="Trebuchet MS"/>
                <a:cs typeface="Trebuchet MS"/>
                <a:sym typeface="Trebuchet MS"/>
              </a:rPr>
              <a:t>E-Cigarette Users: Like smoking, more e-cigarette users avoid heart attacks than suffer them, showing a link but no direct cause of heart attacks.</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US" sz="1200">
                <a:solidFill>
                  <a:schemeClr val="dk1"/>
                </a:solidFill>
                <a:latin typeface="Trebuchet MS"/>
                <a:ea typeface="Trebuchet MS"/>
                <a:cs typeface="Trebuchet MS"/>
                <a:sym typeface="Trebuchet MS"/>
              </a:rPr>
              <a:t>Alcohol Drinkers: Most people who drink alcohol don't have heart attacks, indicating a potential link but no clear cause.</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US" sz="1200">
                <a:solidFill>
                  <a:schemeClr val="dk1"/>
                </a:solidFill>
                <a:latin typeface="Trebuchet MS"/>
                <a:ea typeface="Trebuchet MS"/>
                <a:cs typeface="Trebuchet MS"/>
                <a:sym typeface="Trebuchet MS"/>
              </a:rPr>
              <a:t>Physically Active: Being active is more common among those without heart attacks, suggesting that exercise might help prevent them.</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3" name="Google Shape;213;p30"/>
          <p:cNvSpPr txBox="1">
            <a:spLocks noGrp="1"/>
          </p:cNvSpPr>
          <p:nvPr>
            <p:ph type="title"/>
          </p:nvPr>
        </p:nvSpPr>
        <p:spPr>
          <a:xfrm>
            <a:off x="929640" y="23212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C4043"/>
              </a:buClr>
              <a:buSzPts val="1400"/>
              <a:buFont typeface="Inter"/>
              <a:buNone/>
            </a:pPr>
            <a:r>
              <a:rPr lang="en-US" sz="2200" b="1" i="0">
                <a:solidFill>
                  <a:srgbClr val="3C4043"/>
                </a:solidFill>
                <a:latin typeface="Trebuchet MS"/>
                <a:ea typeface="Trebuchet MS"/>
                <a:cs typeface="Trebuchet MS"/>
                <a:sym typeface="Trebuchet MS"/>
              </a:rPr>
              <a:t>People who smoke are at a higher risk of developing heart disease or experiencing a heart attack</a:t>
            </a:r>
            <a:endParaRPr sz="2200">
              <a:latin typeface="Trebuchet MS"/>
              <a:ea typeface="Trebuchet MS"/>
              <a:cs typeface="Trebuchet MS"/>
              <a:sym typeface="Trebuchet MS"/>
            </a:endParaRPr>
          </a:p>
        </p:txBody>
      </p:sp>
      <p:pic>
        <p:nvPicPr>
          <p:cNvPr id="214" name="Google Shape;214;p30"/>
          <p:cNvPicPr preferRelativeResize="0"/>
          <p:nvPr/>
        </p:nvPicPr>
        <p:blipFill>
          <a:blip r:embed="rId4">
            <a:alphaModFix/>
          </a:blip>
          <a:stretch>
            <a:fillRect/>
          </a:stretch>
        </p:blipFill>
        <p:spPr>
          <a:xfrm>
            <a:off x="3048000" y="1557675"/>
            <a:ext cx="6096000" cy="457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0" name="Google Shape;220;p31"/>
          <p:cNvSpPr txBox="1">
            <a:spLocks noGrp="1"/>
          </p:cNvSpPr>
          <p:nvPr>
            <p:ph type="title"/>
          </p:nvPr>
        </p:nvSpPr>
        <p:spPr>
          <a:xfrm>
            <a:off x="838200" y="215575"/>
            <a:ext cx="10515600" cy="763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sz="2400" b="1" i="0">
                <a:solidFill>
                  <a:srgbClr val="202214"/>
                </a:solidFill>
                <a:latin typeface="Trebuchet MS"/>
                <a:ea typeface="Trebuchet MS"/>
                <a:cs typeface="Trebuchet MS"/>
                <a:sym typeface="Trebuchet MS"/>
              </a:rPr>
              <a:t>Effect of Mental Health on Heart Disease</a:t>
            </a:r>
            <a:endParaRPr sz="2400">
              <a:latin typeface="Trebuchet MS"/>
              <a:ea typeface="Trebuchet MS"/>
              <a:cs typeface="Trebuchet MS"/>
              <a:sym typeface="Trebuchet MS"/>
            </a:endParaRPr>
          </a:p>
        </p:txBody>
      </p:sp>
      <p:pic>
        <p:nvPicPr>
          <p:cNvPr id="221" name="Google Shape;221;p31"/>
          <p:cNvPicPr preferRelativeResize="0">
            <a:picLocks noGrp="1"/>
          </p:cNvPicPr>
          <p:nvPr>
            <p:ph type="body" idx="1"/>
          </p:nvPr>
        </p:nvPicPr>
        <p:blipFill rotWithShape="1">
          <a:blip r:embed="rId4">
            <a:alphaModFix/>
          </a:blip>
          <a:srcRect/>
          <a:stretch/>
        </p:blipFill>
        <p:spPr>
          <a:xfrm>
            <a:off x="962558" y="1253388"/>
            <a:ext cx="5801700" cy="4351200"/>
          </a:xfrm>
          <a:prstGeom prst="rect">
            <a:avLst/>
          </a:prstGeom>
          <a:noFill/>
          <a:ln>
            <a:noFill/>
          </a:ln>
        </p:spPr>
      </p:pic>
      <p:sp>
        <p:nvSpPr>
          <p:cNvPr id="222" name="Google Shape;222;p31"/>
          <p:cNvSpPr txBox="1"/>
          <p:nvPr/>
        </p:nvSpPr>
        <p:spPr>
          <a:xfrm>
            <a:off x="7303150" y="1908550"/>
            <a:ext cx="3927300" cy="331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This chart shows that most of the people neither have heart disease nor depressive disorder.</a:t>
            </a:r>
            <a:endParaRPr sz="2000">
              <a:solidFill>
                <a:schemeClr val="dk1"/>
              </a:solidFill>
              <a:latin typeface="Trebuchet MS"/>
              <a:ea typeface="Trebuchet MS"/>
              <a:cs typeface="Trebuchet MS"/>
              <a:sym typeface="Trebuchet MS"/>
            </a:endParaRPr>
          </a:p>
          <a:p>
            <a:pPr marL="457200" lvl="0" indent="-355600" algn="l" rtl="0">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Among people having heart problems, a significant big portion of 6000+ have depressive disorders also.</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2" name="Google Shape;9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a:t>
            </a:r>
            <a:endParaRPr/>
          </a:p>
        </p:txBody>
      </p:sp>
      <p:sp>
        <p:nvSpPr>
          <p:cNvPr id="93" name="Google Shape;9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C4043"/>
              </a:buClr>
              <a:buSzPts val="2000"/>
              <a:buChar char="•"/>
            </a:pPr>
            <a:r>
              <a:rPr lang="en-US" sz="2000" b="1" i="0" dirty="0">
                <a:solidFill>
                  <a:srgbClr val="3C4043"/>
                </a:solidFill>
                <a:highlight>
                  <a:srgbClr val="FFFFFF"/>
                </a:highlight>
                <a:latin typeface="Inter"/>
                <a:ea typeface="Inter"/>
                <a:cs typeface="Inter"/>
                <a:sym typeface="Inter"/>
              </a:rPr>
              <a:t>The dataset originally comes from the CDC and is a major part of the Behavioral Risk Factor Surveillance System (BRFSS), which conducts annual telephone surveys to collect data on the health status of U.S. residents.</a:t>
            </a:r>
            <a:br>
              <a:rPr lang="en-US" sz="2000" b="1" i="0" dirty="0">
                <a:solidFill>
                  <a:srgbClr val="3C4043"/>
                </a:solidFill>
                <a:highlight>
                  <a:srgbClr val="FFFFFF"/>
                </a:highlight>
                <a:latin typeface="Inter"/>
                <a:ea typeface="Inter"/>
                <a:cs typeface="Inter"/>
                <a:sym typeface="Inter"/>
              </a:rPr>
            </a:br>
            <a:endParaRPr sz="2000" b="1" i="0" dirty="0">
              <a:solidFill>
                <a:srgbClr val="3C4043"/>
              </a:solidFill>
              <a:highlight>
                <a:srgbClr val="FFFFFF"/>
              </a:highlight>
              <a:latin typeface="Inter"/>
              <a:ea typeface="Inter"/>
              <a:cs typeface="Inter"/>
              <a:sym typeface="Inter"/>
            </a:endParaRPr>
          </a:p>
          <a:p>
            <a:pPr marL="228600" lvl="0" indent="-228600" algn="l" rtl="0">
              <a:lnSpc>
                <a:spcPct val="90000"/>
              </a:lnSpc>
              <a:spcBef>
                <a:spcPts val="1000"/>
              </a:spcBef>
              <a:spcAft>
                <a:spcPts val="0"/>
              </a:spcAft>
              <a:buClr>
                <a:srgbClr val="3C4043"/>
              </a:buClr>
              <a:buSzPts val="2000"/>
              <a:buChar char="•"/>
            </a:pPr>
            <a:r>
              <a:rPr lang="en-US" sz="2000" b="1" i="0" dirty="0">
                <a:solidFill>
                  <a:srgbClr val="3C4043"/>
                </a:solidFill>
                <a:highlight>
                  <a:srgbClr val="FFFFFF"/>
                </a:highlight>
                <a:latin typeface="Inter"/>
                <a:ea typeface="Inter"/>
                <a:cs typeface="Inter"/>
                <a:sym typeface="Inter"/>
              </a:rPr>
              <a:t>The problem centers on identifying and understanding the factors that exert the most significant influence on heart disease prevalence.</a:t>
            </a:r>
            <a:endParaRPr dirty="0"/>
          </a:p>
          <a:p>
            <a:pPr marL="228600" lvl="0" indent="-101600" algn="l" rtl="0">
              <a:lnSpc>
                <a:spcPct val="90000"/>
              </a:lnSpc>
              <a:spcBef>
                <a:spcPts val="1000"/>
              </a:spcBef>
              <a:spcAft>
                <a:spcPts val="0"/>
              </a:spcAft>
              <a:buClr>
                <a:schemeClr val="dk1"/>
              </a:buClr>
              <a:buSzPts val="2000"/>
              <a:buNone/>
            </a:pPr>
            <a:endParaRPr sz="2000" b="1" i="0" dirty="0">
              <a:solidFill>
                <a:srgbClr val="3C4043"/>
              </a:solidFill>
              <a:highlight>
                <a:srgbClr val="FFFFFF"/>
              </a:highlight>
              <a:latin typeface="Inter"/>
              <a:ea typeface="Inter"/>
              <a:cs typeface="Inter"/>
              <a:sym typeface="Inter"/>
            </a:endParaRPr>
          </a:p>
          <a:p>
            <a:pPr marL="0" lvl="0" indent="0" algn="l" rtl="0">
              <a:lnSpc>
                <a:spcPct val="90000"/>
              </a:lnSpc>
              <a:spcBef>
                <a:spcPts val="1000"/>
              </a:spcBef>
              <a:spcAft>
                <a:spcPts val="0"/>
              </a:spcAft>
              <a:buClr>
                <a:schemeClr val="dk1"/>
              </a:buClr>
              <a:buSzPts val="2000"/>
              <a:buNone/>
            </a:pPr>
            <a:endParaRPr sz="2000" dirty="0"/>
          </a:p>
        </p:txBody>
      </p:sp>
      <p:pic>
        <p:nvPicPr>
          <p:cNvPr id="94" name="Google Shape;94;p14"/>
          <p:cNvPicPr preferRelativeResize="0"/>
          <p:nvPr/>
        </p:nvPicPr>
        <p:blipFill rotWithShape="1">
          <a:blip r:embed="rId4">
            <a:alphaModFix/>
          </a:blip>
          <a:srcRect/>
          <a:stretch/>
        </p:blipFill>
        <p:spPr>
          <a:xfrm>
            <a:off x="0" y="-459432"/>
            <a:ext cx="12192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8" name="Google Shape;228;p32"/>
          <p:cNvSpPr txBox="1">
            <a:spLocks noGrp="1"/>
          </p:cNvSpPr>
          <p:nvPr>
            <p:ph type="title"/>
          </p:nvPr>
        </p:nvSpPr>
        <p:spPr>
          <a:xfrm>
            <a:off x="8079350" y="1722100"/>
            <a:ext cx="3578400" cy="3161400"/>
          </a:xfrm>
          <a:prstGeom prst="rect">
            <a:avLst/>
          </a:prstGeom>
          <a:noFill/>
          <a:ln>
            <a:noFill/>
          </a:ln>
        </p:spPr>
        <p:txBody>
          <a:bodyPr spcFirstLastPara="1" wrap="square" lIns="91425" tIns="45700" rIns="91425" bIns="45700" anchor="ctr" anchorCtr="0">
            <a:noAutofit/>
          </a:bodyPr>
          <a:lstStyle/>
          <a:p>
            <a:pPr marL="457200" lvl="0" indent="-328295" algn="l" rtl="0">
              <a:lnSpc>
                <a:spcPct val="90000"/>
              </a:lnSpc>
              <a:spcBef>
                <a:spcPts val="0"/>
              </a:spcBef>
              <a:spcAft>
                <a:spcPts val="0"/>
              </a:spcAft>
              <a:buClr>
                <a:srgbClr val="3C4043"/>
              </a:buClr>
              <a:buSzPts val="1570"/>
              <a:buFont typeface="Trebuchet MS"/>
              <a:buChar char="●"/>
            </a:pPr>
            <a:r>
              <a:rPr lang="en-US" sz="1570" b="1" i="0">
                <a:solidFill>
                  <a:srgbClr val="3C4043"/>
                </a:solidFill>
                <a:latin typeface="Trebuchet MS"/>
                <a:ea typeface="Trebuchet MS"/>
                <a:cs typeface="Trebuchet MS"/>
                <a:sym typeface="Trebuchet MS"/>
              </a:rPr>
              <a:t>Mostly 83% people do not have depressive disorder and also have a good heart health.</a:t>
            </a:r>
            <a:endParaRPr sz="1570" b="1">
              <a:solidFill>
                <a:srgbClr val="3C4043"/>
              </a:solidFill>
              <a:latin typeface="Trebuchet MS"/>
              <a:ea typeface="Trebuchet MS"/>
              <a:cs typeface="Trebuchet MS"/>
              <a:sym typeface="Trebuchet MS"/>
            </a:endParaRPr>
          </a:p>
          <a:p>
            <a:pPr marL="457200" lvl="0" indent="-328295" algn="l" rtl="0">
              <a:lnSpc>
                <a:spcPct val="90000"/>
              </a:lnSpc>
              <a:spcBef>
                <a:spcPts val="0"/>
              </a:spcBef>
              <a:spcAft>
                <a:spcPts val="0"/>
              </a:spcAft>
              <a:buClr>
                <a:srgbClr val="3C4043"/>
              </a:buClr>
              <a:buSzPts val="1570"/>
              <a:buFont typeface="Trebuchet MS"/>
              <a:buChar char="●"/>
            </a:pPr>
            <a:r>
              <a:rPr lang="en-US" sz="1570" b="1">
                <a:solidFill>
                  <a:srgbClr val="3C4043"/>
                </a:solidFill>
                <a:latin typeface="Trebuchet MS"/>
                <a:ea typeface="Trebuchet MS"/>
                <a:cs typeface="Trebuchet MS"/>
                <a:sym typeface="Trebuchet MS"/>
              </a:rPr>
              <a:t>13</a:t>
            </a:r>
            <a:r>
              <a:rPr lang="en-US" sz="1570" b="1" i="0">
                <a:solidFill>
                  <a:srgbClr val="3C4043"/>
                </a:solidFill>
                <a:latin typeface="Trebuchet MS"/>
                <a:ea typeface="Trebuchet MS"/>
                <a:cs typeface="Trebuchet MS"/>
                <a:sym typeface="Trebuchet MS"/>
              </a:rPr>
              <a:t>% people are suffering from depression but also don't have a heart disease.</a:t>
            </a:r>
            <a:endParaRPr sz="1570" b="1">
              <a:solidFill>
                <a:srgbClr val="3C4043"/>
              </a:solidFill>
              <a:latin typeface="Trebuchet MS"/>
              <a:ea typeface="Trebuchet MS"/>
              <a:cs typeface="Trebuchet MS"/>
              <a:sym typeface="Trebuchet MS"/>
            </a:endParaRPr>
          </a:p>
          <a:p>
            <a:pPr marL="457200" lvl="0" indent="-328295" algn="l" rtl="0">
              <a:lnSpc>
                <a:spcPct val="90000"/>
              </a:lnSpc>
              <a:spcBef>
                <a:spcPts val="0"/>
              </a:spcBef>
              <a:spcAft>
                <a:spcPts val="0"/>
              </a:spcAft>
              <a:buClr>
                <a:srgbClr val="3C4043"/>
              </a:buClr>
              <a:buSzPts val="1570"/>
              <a:buFont typeface="Trebuchet MS"/>
              <a:buChar char="●"/>
            </a:pPr>
            <a:r>
              <a:rPr lang="en-US" sz="1570" b="1" i="0">
                <a:solidFill>
                  <a:srgbClr val="3C4043"/>
                </a:solidFill>
                <a:latin typeface="Trebuchet MS"/>
                <a:ea typeface="Trebuchet MS"/>
                <a:cs typeface="Trebuchet MS"/>
                <a:sym typeface="Trebuchet MS"/>
              </a:rPr>
              <a:t>Around 4% people don't have depressive disorder but facing heart disease.</a:t>
            </a:r>
            <a:endParaRPr sz="1570" b="1">
              <a:solidFill>
                <a:srgbClr val="3C4043"/>
              </a:solidFill>
              <a:latin typeface="Trebuchet MS"/>
              <a:ea typeface="Trebuchet MS"/>
              <a:cs typeface="Trebuchet MS"/>
              <a:sym typeface="Trebuchet MS"/>
            </a:endParaRPr>
          </a:p>
          <a:p>
            <a:pPr marL="457200" lvl="0" indent="-328295" algn="l" rtl="0">
              <a:lnSpc>
                <a:spcPct val="90000"/>
              </a:lnSpc>
              <a:spcBef>
                <a:spcPts val="0"/>
              </a:spcBef>
              <a:spcAft>
                <a:spcPts val="0"/>
              </a:spcAft>
              <a:buClr>
                <a:srgbClr val="3C4043"/>
              </a:buClr>
              <a:buSzPts val="1570"/>
              <a:buFont typeface="Trebuchet MS"/>
              <a:buChar char="●"/>
            </a:pPr>
            <a:r>
              <a:rPr lang="en-US" sz="1570" b="1" i="0">
                <a:solidFill>
                  <a:srgbClr val="3C4043"/>
                </a:solidFill>
                <a:latin typeface="Trebuchet MS"/>
                <a:ea typeface="Trebuchet MS"/>
                <a:cs typeface="Trebuchet MS"/>
                <a:sym typeface="Trebuchet MS"/>
              </a:rPr>
              <a:t>Very few people i.e around 0.57% have faced depressive disorder before developing heart problems.</a:t>
            </a:r>
            <a:endParaRPr sz="1570">
              <a:latin typeface="Trebuchet MS"/>
              <a:ea typeface="Trebuchet MS"/>
              <a:cs typeface="Trebuchet MS"/>
              <a:sym typeface="Trebuchet MS"/>
            </a:endParaRPr>
          </a:p>
        </p:txBody>
      </p:sp>
      <p:pic>
        <p:nvPicPr>
          <p:cNvPr id="229" name="Google Shape;229;p32"/>
          <p:cNvPicPr preferRelativeResize="0">
            <a:picLocks noGrp="1"/>
          </p:cNvPicPr>
          <p:nvPr>
            <p:ph type="body" idx="1"/>
          </p:nvPr>
        </p:nvPicPr>
        <p:blipFill rotWithShape="1">
          <a:blip r:embed="rId4">
            <a:alphaModFix/>
          </a:blip>
          <a:srcRect/>
          <a:stretch/>
        </p:blipFill>
        <p:spPr>
          <a:xfrm>
            <a:off x="693799" y="805450"/>
            <a:ext cx="6659700" cy="499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5" name="Google Shape;235;p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rebuchet MS"/>
                <a:ea typeface="Trebuchet MS"/>
                <a:cs typeface="Trebuchet MS"/>
                <a:sym typeface="Trebuchet MS"/>
              </a:rPr>
              <a:t>Conclusion </a:t>
            </a:r>
            <a:endParaRPr b="1">
              <a:latin typeface="Trebuchet MS"/>
              <a:ea typeface="Trebuchet MS"/>
              <a:cs typeface="Trebuchet MS"/>
              <a:sym typeface="Trebuchet MS"/>
            </a:endParaRPr>
          </a:p>
        </p:txBody>
      </p:sp>
      <p:sp>
        <p:nvSpPr>
          <p:cNvPr id="236" name="Google Shape;236;p33"/>
          <p:cNvSpPr txBox="1">
            <a:spLocks noGrp="1"/>
          </p:cNvSpPr>
          <p:nvPr>
            <p:ph type="body" idx="1"/>
          </p:nvPr>
        </p:nvSpPr>
        <p:spPr>
          <a:xfrm>
            <a:off x="838200" y="1690825"/>
            <a:ext cx="10515600" cy="4351200"/>
          </a:xfrm>
          <a:prstGeom prst="rect">
            <a:avLst/>
          </a:prstGeom>
          <a:noFill/>
          <a:ln>
            <a:noFill/>
          </a:ln>
        </p:spPr>
        <p:txBody>
          <a:bodyPr spcFirstLastPara="1" wrap="square" lIns="91425" tIns="45700" rIns="91425" bIns="45700" anchor="t" anchorCtr="0">
            <a:normAutofit fontScale="77500" lnSpcReduction="20000"/>
          </a:bodyPr>
          <a:lstStyle/>
          <a:p>
            <a:pPr marL="228600" lvl="0" indent="-201930" algn="just" rtl="0">
              <a:lnSpc>
                <a:spcPct val="100000"/>
              </a:lnSpc>
              <a:spcBef>
                <a:spcPts val="0"/>
              </a:spcBef>
              <a:spcAft>
                <a:spcPts val="0"/>
              </a:spcAft>
              <a:buClr>
                <a:srgbClr val="0D0D0D"/>
              </a:buClr>
              <a:buSzPct val="100000"/>
              <a:buFont typeface="Trebuchet MS"/>
              <a:buChar char="•"/>
            </a:pPr>
            <a:r>
              <a:rPr lang="en-US" dirty="0">
                <a:solidFill>
                  <a:srgbClr val="0D0D0D"/>
                </a:solidFill>
                <a:latin typeface="Trebuchet MS"/>
                <a:ea typeface="Trebuchet MS"/>
                <a:cs typeface="Trebuchet MS"/>
                <a:sym typeface="Trebuchet MS"/>
              </a:rPr>
              <a:t>S</a:t>
            </a:r>
            <a:r>
              <a:rPr lang="en-US" i="0" dirty="0">
                <a:solidFill>
                  <a:srgbClr val="0D0D0D"/>
                </a:solidFill>
                <a:latin typeface="Trebuchet MS"/>
                <a:ea typeface="Trebuchet MS"/>
                <a:cs typeface="Trebuchet MS"/>
                <a:sym typeface="Trebuchet MS"/>
              </a:rPr>
              <a:t>tudy underscores the complexity of heart disease prevalence, which is influenced by a myriad of factors including age, sex, health behaviors, and lifestyle choices. Smoking was identified as a significant risk factor, but the surprising prevalence of heart disease among physically active individuals and non-users of e-cigarettes and alcohol suggests that heart disease is a multifaceted issue requiring a holistic approach to prevention and treatment.</a:t>
            </a:r>
            <a:endParaRPr dirty="0">
              <a:latin typeface="Trebuchet MS"/>
              <a:ea typeface="Trebuchet MS"/>
              <a:cs typeface="Trebuchet MS"/>
              <a:sym typeface="Trebuchet MS"/>
            </a:endParaRPr>
          </a:p>
          <a:p>
            <a:pPr marL="228600" lvl="0" indent="-201930" algn="just" rtl="0">
              <a:lnSpc>
                <a:spcPct val="100000"/>
              </a:lnSpc>
              <a:spcBef>
                <a:spcPts val="1000"/>
              </a:spcBef>
              <a:spcAft>
                <a:spcPts val="0"/>
              </a:spcAft>
              <a:buClr>
                <a:srgbClr val="0D0D0D"/>
              </a:buClr>
              <a:buSzPct val="100000"/>
              <a:buFont typeface="Trebuchet MS"/>
              <a:buChar char="•"/>
            </a:pPr>
            <a:r>
              <a:rPr lang="en-US" i="0" dirty="0">
                <a:solidFill>
                  <a:srgbClr val="0D0D0D"/>
                </a:solidFill>
                <a:latin typeface="Trebuchet MS"/>
                <a:ea typeface="Trebuchet MS"/>
                <a:cs typeface="Trebuchet MS"/>
                <a:sym typeface="Trebuchet MS"/>
              </a:rPr>
              <a:t>The </a:t>
            </a:r>
            <a:r>
              <a:rPr lang="en-US" dirty="0">
                <a:solidFill>
                  <a:srgbClr val="0D0D0D"/>
                </a:solidFill>
                <a:latin typeface="Trebuchet MS"/>
                <a:ea typeface="Trebuchet MS"/>
                <a:cs typeface="Trebuchet MS"/>
                <a:sym typeface="Trebuchet MS"/>
              </a:rPr>
              <a:t>color intensity of </a:t>
            </a:r>
            <a:r>
              <a:rPr lang="en-US" dirty="0" err="1">
                <a:solidFill>
                  <a:srgbClr val="0D0D0D"/>
                </a:solidFill>
                <a:latin typeface="Trebuchet MS"/>
                <a:ea typeface="Trebuchet MS"/>
                <a:cs typeface="Trebuchet MS"/>
                <a:sym typeface="Trebuchet MS"/>
              </a:rPr>
              <a:t>heatmap</a:t>
            </a:r>
            <a:r>
              <a:rPr lang="en-US" i="0" dirty="0">
                <a:solidFill>
                  <a:srgbClr val="0D0D0D"/>
                </a:solidFill>
                <a:latin typeface="Trebuchet MS"/>
                <a:ea typeface="Trebuchet MS"/>
                <a:cs typeface="Trebuchet MS"/>
                <a:sym typeface="Trebuchet MS"/>
              </a:rPr>
              <a:t> and the values, there</a:t>
            </a:r>
            <a:r>
              <a:rPr lang="en-US" dirty="0">
                <a:solidFill>
                  <a:srgbClr val="0D0D0D"/>
                </a:solidFill>
                <a:latin typeface="Trebuchet MS"/>
                <a:ea typeface="Trebuchet MS"/>
                <a:cs typeface="Trebuchet MS"/>
                <a:sym typeface="Trebuchet MS"/>
              </a:rPr>
              <a:t>by</a:t>
            </a:r>
            <a:r>
              <a:rPr lang="en-US" i="0" dirty="0">
                <a:solidFill>
                  <a:srgbClr val="0D0D0D"/>
                </a:solidFill>
                <a:latin typeface="Trebuchet MS"/>
                <a:ea typeface="Trebuchet MS"/>
                <a:cs typeface="Trebuchet MS"/>
                <a:sym typeface="Trebuchet MS"/>
              </a:rPr>
              <a:t> indicate that having a depressive disorder is less common among those who had a heart attack than among those who did not.</a:t>
            </a:r>
            <a:endParaRPr dirty="0">
              <a:latin typeface="Trebuchet MS"/>
              <a:ea typeface="Trebuchet MS"/>
              <a:cs typeface="Trebuchet MS"/>
              <a:sym typeface="Trebuchet MS"/>
            </a:endParaRPr>
          </a:p>
          <a:p>
            <a:pPr marL="228600" lvl="0" indent="-201930" algn="just" rtl="0">
              <a:lnSpc>
                <a:spcPct val="100000"/>
              </a:lnSpc>
              <a:spcBef>
                <a:spcPts val="1000"/>
              </a:spcBef>
              <a:spcAft>
                <a:spcPts val="0"/>
              </a:spcAft>
              <a:buClr>
                <a:srgbClr val="0D0D0D"/>
              </a:buClr>
              <a:buSzPct val="100000"/>
              <a:buFont typeface="Trebuchet MS"/>
              <a:buChar char="•"/>
            </a:pPr>
            <a:r>
              <a:rPr lang="en-US" i="0" dirty="0">
                <a:solidFill>
                  <a:srgbClr val="0D0D0D"/>
                </a:solidFill>
                <a:latin typeface="Trebuchet MS"/>
                <a:ea typeface="Trebuchet MS"/>
                <a:cs typeface="Trebuchet MS"/>
                <a:sym typeface="Trebuchet MS"/>
              </a:rPr>
              <a:t>Overall, the </a:t>
            </a:r>
            <a:r>
              <a:rPr lang="en-US" i="0" dirty="0" err="1">
                <a:solidFill>
                  <a:srgbClr val="0D0D0D"/>
                </a:solidFill>
                <a:latin typeface="Trebuchet MS"/>
                <a:ea typeface="Trebuchet MS"/>
                <a:cs typeface="Trebuchet MS"/>
                <a:sym typeface="Trebuchet MS"/>
              </a:rPr>
              <a:t>heatmap</a:t>
            </a:r>
            <a:r>
              <a:rPr lang="en-US" i="0" dirty="0">
                <a:solidFill>
                  <a:srgbClr val="0D0D0D"/>
                </a:solidFill>
                <a:latin typeface="Trebuchet MS"/>
                <a:ea typeface="Trebuchet MS"/>
                <a:cs typeface="Trebuchet MS"/>
                <a:sym typeface="Trebuchet MS"/>
              </a:rPr>
              <a:t> indicates that the strongest relationship is between not having depression and not having a heart attack. However, the presence of depression does not seem to have a strong correlation with the occurrence of a heart attack within this dataset.</a:t>
            </a:r>
            <a:endParaRPr dirty="0">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0"/>
        <p:cNvGrpSpPr/>
        <p:nvPr/>
      </p:nvGrpSpPr>
      <p:grpSpPr>
        <a:xfrm>
          <a:off x="0" y="0"/>
          <a:ext cx="0" cy="0"/>
          <a:chOff x="0" y="0"/>
          <a:chExt cx="0" cy="0"/>
        </a:xfrm>
      </p:grpSpPr>
      <p:sp>
        <p:nvSpPr>
          <p:cNvPr id="241" name="Google Shape;241;p34"/>
          <p:cNvSpPr txBox="1"/>
          <p:nvPr/>
        </p:nvSpPr>
        <p:spPr>
          <a:xfrm>
            <a:off x="3523350" y="1705575"/>
            <a:ext cx="5145300" cy="16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b="1">
                <a:solidFill>
                  <a:schemeClr val="dk1"/>
                </a:solidFill>
                <a:latin typeface="Calibri"/>
                <a:ea typeface="Calibri"/>
                <a:cs typeface="Calibri"/>
                <a:sym typeface="Calibri"/>
              </a:rPr>
              <a:t>THANK YOU</a:t>
            </a:r>
            <a:r>
              <a:rPr lang="en-US" sz="2800">
                <a:solidFill>
                  <a:schemeClr val="dk1"/>
                </a:solidFill>
                <a:latin typeface="Calibri"/>
                <a:ea typeface="Calibri"/>
                <a:cs typeface="Calibri"/>
                <a:sym typeface="Calibri"/>
              </a:rPr>
              <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Link for Dashboard: </a:t>
            </a:r>
            <a:r>
              <a:rPr lang="en-US" sz="2800" u="sng">
                <a:solidFill>
                  <a:schemeClr val="hlink"/>
                </a:solidFill>
                <a:latin typeface="Calibri"/>
                <a:ea typeface="Calibri"/>
                <a:cs typeface="Calibri"/>
                <a:sym typeface="Calibri"/>
                <a:hlinkClick r:id="rId3"/>
              </a:rPr>
              <a:t>https://dashapp-txdi7nwftq-ue.a.run.app/</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Variables in our dataset</a:t>
            </a:r>
            <a:endParaRPr/>
          </a:p>
        </p:txBody>
      </p:sp>
      <p:sp>
        <p:nvSpPr>
          <p:cNvPr id="100" name="Google Shape;100;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32500" lnSpcReduction="20000"/>
          </a:bodyPr>
          <a:lstStyle/>
          <a:p>
            <a:pPr marL="228600" lvl="0" indent="-228600" algn="l" rtl="0">
              <a:lnSpc>
                <a:spcPct val="90000"/>
              </a:lnSpc>
              <a:spcBef>
                <a:spcPts val="0"/>
              </a:spcBef>
              <a:spcAft>
                <a:spcPts val="0"/>
              </a:spcAft>
              <a:buClr>
                <a:srgbClr val="202214"/>
              </a:buClr>
              <a:buSzPct val="100000"/>
              <a:buChar char="•"/>
            </a:pPr>
            <a:r>
              <a:rPr lang="en-US" b="1" i="0">
                <a:solidFill>
                  <a:srgbClr val="202214"/>
                </a:solidFill>
                <a:latin typeface="Inter"/>
                <a:ea typeface="Inter"/>
                <a:cs typeface="Inter"/>
                <a:sym typeface="Inter"/>
              </a:rPr>
              <a:t>Variables</a:t>
            </a:r>
            <a:r>
              <a:rPr lang="en-US" b="0" i="0">
                <a:solidFill>
                  <a:srgbClr val="202214"/>
                </a:solidFill>
                <a:latin typeface="Inter"/>
                <a:ea typeface="Inter"/>
                <a:cs typeface="Inter"/>
                <a:sym typeface="Inter"/>
              </a:rPr>
              <a:t>:</a:t>
            </a:r>
            <a:r>
              <a:rPr lang="en-US" b="0" i="0" u="sng">
                <a:solidFill>
                  <a:schemeClr val="hlink"/>
                </a:solidFill>
                <a:latin typeface="Inter"/>
                <a:ea typeface="Inter"/>
                <a:cs typeface="Inter"/>
                <a:sym typeface="Inter"/>
                <a:hlinkClick r:id="rId3"/>
              </a:rPr>
              <a:t>¶</a:t>
            </a:r>
            <a:endParaRPr b="0" i="0">
              <a:solidFill>
                <a:srgbClr val="202214"/>
              </a:solidFill>
              <a:latin typeface="Inter"/>
              <a:ea typeface="Inter"/>
              <a:cs typeface="Inter"/>
              <a:sym typeface="Inter"/>
            </a:endParaRPr>
          </a:p>
          <a:p>
            <a:pPr marL="228600" lvl="0" indent="-228600" algn="l" rtl="0">
              <a:lnSpc>
                <a:spcPct val="90000"/>
              </a:lnSpc>
              <a:spcBef>
                <a:spcPts val="1000"/>
              </a:spcBef>
              <a:spcAft>
                <a:spcPts val="0"/>
              </a:spcAft>
              <a:buClr>
                <a:srgbClr val="3C4043"/>
              </a:buClr>
              <a:buSzPct val="100000"/>
              <a:buChar char="•"/>
            </a:pPr>
            <a:r>
              <a:rPr lang="en-US" b="1" i="0">
                <a:solidFill>
                  <a:srgbClr val="3C4043"/>
                </a:solidFill>
                <a:latin typeface="Inter"/>
                <a:ea typeface="Inter"/>
                <a:cs typeface="Inter"/>
                <a:sym typeface="Inter"/>
              </a:rPr>
              <a:t>There are 40 variables(columns) in this dataset ,out of which we worked on these </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State : The U.S. state where the individual resides.</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Sex : Gender of the individual (Male or Female).</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GeneralHealth : Self-reported general health status of the individual.</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PhysicalHealthDays : Number of days in the past 30 days that physical health was not good.</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MentalHealthDays : Number of days in the past 30 days that mental health was not good.</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PhysicalActivities : Frequency of engaging in physical activities or exercises.</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SleepHours : Average number of hours of sleep per night.</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AgeCategory : Categorized age group of the individual </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HadHeartAttack : Whether the individual has had a heart attack.</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SmokerStatus : Current smoking status of the individual (smoker, former smoker, non-smoker).</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ECigaretteUsage : Whether the individual uses e-cigarettes.</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RaceEthnicityCategory : Categorized race or ethnicity of the individual.</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HeightInMeters : Height of the individual in meters.</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WeightInKilograms : Weight of the individual in kilograms.</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BMI : Body Mass Index calculated from height and weight.</a:t>
            </a:r>
            <a:endParaRPr/>
          </a:p>
          <a:p>
            <a:pPr marL="228600" lvl="0" indent="-228600" algn="l" rtl="0">
              <a:lnSpc>
                <a:spcPct val="90000"/>
              </a:lnSpc>
              <a:spcBef>
                <a:spcPts val="1000"/>
              </a:spcBef>
              <a:spcAft>
                <a:spcPts val="0"/>
              </a:spcAft>
              <a:buClr>
                <a:srgbClr val="3C4043"/>
              </a:buClr>
              <a:buSzPct val="100000"/>
              <a:buFont typeface="Arial"/>
              <a:buChar char="•"/>
            </a:pPr>
            <a:r>
              <a:rPr lang="en-US" b="1" i="0">
                <a:solidFill>
                  <a:srgbClr val="3C4043"/>
                </a:solidFill>
                <a:latin typeface="Inter"/>
                <a:ea typeface="Inter"/>
                <a:cs typeface="Inter"/>
                <a:sym typeface="Inter"/>
              </a:rPr>
              <a:t>AlcoholDrinkers : Whether the individual consumes alcohol.</a:t>
            </a:r>
            <a:endParaRPr/>
          </a:p>
          <a:p>
            <a:pPr marL="228600" lvl="0" indent="-170815" algn="l" rtl="0">
              <a:lnSpc>
                <a:spcPct val="90000"/>
              </a:lnSpc>
              <a:spcBef>
                <a:spcPts val="1000"/>
              </a:spcBef>
              <a:spcAft>
                <a:spcPts val="0"/>
              </a:spcAft>
              <a:buClr>
                <a:schemeClr val="dk1"/>
              </a:buClr>
              <a:buSzPct val="100000"/>
              <a:buFont typeface="Arial"/>
              <a:buNone/>
            </a:pPr>
            <a:endParaRPr b="1" i="0">
              <a:solidFill>
                <a:srgbClr val="3C4043"/>
              </a:solidFill>
              <a:latin typeface="Inter"/>
              <a:ea typeface="Inter"/>
              <a:cs typeface="Inter"/>
              <a:sym typeface="Inter"/>
            </a:endParaRPr>
          </a:p>
          <a:p>
            <a:pPr marL="228600" lvl="0" indent="-170815" algn="l" rtl="0">
              <a:lnSpc>
                <a:spcPct val="90000"/>
              </a:lnSpc>
              <a:spcBef>
                <a:spcPts val="1000"/>
              </a:spcBef>
              <a:spcAft>
                <a:spcPts val="0"/>
              </a:spcAft>
              <a:buClr>
                <a:schemeClr val="dk1"/>
              </a:buClr>
              <a:buSzPct val="100000"/>
              <a:buNone/>
            </a:pPr>
            <a:endParaRPr/>
          </a:p>
        </p:txBody>
      </p:sp>
      <p:pic>
        <p:nvPicPr>
          <p:cNvPr id="101" name="Google Shape;101;p15"/>
          <p:cNvPicPr preferRelativeResize="0"/>
          <p:nvPr/>
        </p:nvPicPr>
        <p:blipFill rotWithShape="1">
          <a:blip r:embed="rId4">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Before cleaning</a:t>
            </a:r>
            <a:endParaRPr/>
          </a:p>
        </p:txBody>
      </p:sp>
      <p:pic>
        <p:nvPicPr>
          <p:cNvPr id="107" name="Google Shape;107;p16"/>
          <p:cNvPicPr preferRelativeResize="0">
            <a:picLocks noGrp="1"/>
          </p:cNvPicPr>
          <p:nvPr>
            <p:ph type="body" idx="1"/>
          </p:nvPr>
        </p:nvPicPr>
        <p:blipFill rotWithShape="1">
          <a:blip r:embed="rId3">
            <a:alphaModFix/>
          </a:blip>
          <a:srcRect/>
          <a:stretch/>
        </p:blipFill>
        <p:spPr>
          <a:xfrm>
            <a:off x="2880864" y="2181765"/>
            <a:ext cx="6430272" cy="3639058"/>
          </a:xfrm>
          <a:prstGeom prst="rect">
            <a:avLst/>
          </a:prstGeom>
          <a:noFill/>
          <a:ln>
            <a:noFill/>
          </a:ln>
        </p:spPr>
      </p:pic>
      <p:pic>
        <p:nvPicPr>
          <p:cNvPr id="108" name="Google Shape;108;p16"/>
          <p:cNvPicPr preferRelativeResize="0"/>
          <p:nvPr/>
        </p:nvPicPr>
        <p:blipFill rotWithShape="1">
          <a:blip r:embed="rId4">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After Cleaning </a:t>
            </a:r>
            <a:endParaRPr/>
          </a:p>
        </p:txBody>
      </p:sp>
      <p:pic>
        <p:nvPicPr>
          <p:cNvPr id="114" name="Google Shape;114;p17"/>
          <p:cNvPicPr preferRelativeResize="0">
            <a:picLocks noGrp="1"/>
          </p:cNvPicPr>
          <p:nvPr>
            <p:ph type="body" idx="1"/>
          </p:nvPr>
        </p:nvPicPr>
        <p:blipFill rotWithShape="1">
          <a:blip r:embed="rId3">
            <a:alphaModFix/>
          </a:blip>
          <a:srcRect/>
          <a:stretch/>
        </p:blipFill>
        <p:spPr>
          <a:xfrm>
            <a:off x="2890390" y="2129370"/>
            <a:ext cx="6411220" cy="3743847"/>
          </a:xfrm>
          <a:prstGeom prst="rect">
            <a:avLst/>
          </a:prstGeom>
          <a:noFill/>
          <a:ln>
            <a:noFill/>
          </a:ln>
        </p:spPr>
      </p:pic>
      <p:pic>
        <p:nvPicPr>
          <p:cNvPr id="115" name="Google Shape;115;p17"/>
          <p:cNvPicPr preferRelativeResize="0"/>
          <p:nvPr/>
        </p:nvPicPr>
        <p:blipFill rotWithShape="1">
          <a:blip r:embed="rId4">
            <a:alphaModFix/>
          </a:blip>
          <a:src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1" name="Google Shape;121;p18"/>
          <p:cNvSpPr txBox="1">
            <a:spLocks noGrp="1"/>
          </p:cNvSpPr>
          <p:nvPr>
            <p:ph type="title"/>
          </p:nvPr>
        </p:nvSpPr>
        <p:spPr>
          <a:xfrm>
            <a:off x="656600" y="1408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rebuchet MS"/>
                <a:ea typeface="Trebuchet MS"/>
                <a:cs typeface="Trebuchet MS"/>
                <a:sym typeface="Trebuchet MS"/>
              </a:rPr>
              <a:t>Outliers in dataset </a:t>
            </a:r>
            <a:endParaRPr>
              <a:latin typeface="Trebuchet MS"/>
              <a:ea typeface="Trebuchet MS"/>
              <a:cs typeface="Trebuchet MS"/>
              <a:sym typeface="Trebuchet MS"/>
            </a:endParaRPr>
          </a:p>
        </p:txBody>
      </p:sp>
      <p:pic>
        <p:nvPicPr>
          <p:cNvPr id="122" name="Google Shape;122;p18"/>
          <p:cNvPicPr preferRelativeResize="0">
            <a:picLocks noGrp="1"/>
          </p:cNvPicPr>
          <p:nvPr>
            <p:ph type="body" idx="1"/>
          </p:nvPr>
        </p:nvPicPr>
        <p:blipFill rotWithShape="1">
          <a:blip r:embed="rId4">
            <a:alphaModFix/>
          </a:blip>
          <a:srcRect/>
          <a:stretch/>
        </p:blipFill>
        <p:spPr>
          <a:xfrm>
            <a:off x="3122513" y="1338673"/>
            <a:ext cx="5946900" cy="49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8" name="Google Shape;128;p19"/>
          <p:cNvSpPr txBox="1">
            <a:spLocks noGrp="1"/>
          </p:cNvSpPr>
          <p:nvPr>
            <p:ph type="title"/>
          </p:nvPr>
        </p:nvSpPr>
        <p:spPr>
          <a:xfrm>
            <a:off x="838200" y="2155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rebuchet MS"/>
                <a:ea typeface="Trebuchet MS"/>
                <a:cs typeface="Trebuchet MS"/>
                <a:sym typeface="Trebuchet MS"/>
              </a:rPr>
              <a:t>After Outlier removal</a:t>
            </a:r>
            <a:endParaRPr>
              <a:latin typeface="Trebuchet MS"/>
              <a:ea typeface="Trebuchet MS"/>
              <a:cs typeface="Trebuchet MS"/>
              <a:sym typeface="Trebuchet MS"/>
            </a:endParaRPr>
          </a:p>
        </p:txBody>
      </p:sp>
      <p:pic>
        <p:nvPicPr>
          <p:cNvPr id="129" name="Google Shape;129;p19"/>
          <p:cNvPicPr preferRelativeResize="0"/>
          <p:nvPr/>
        </p:nvPicPr>
        <p:blipFill rotWithShape="1">
          <a:blip r:embed="rId4">
            <a:alphaModFix/>
          </a:blip>
          <a:srcRect/>
          <a:stretch/>
        </p:blipFill>
        <p:spPr>
          <a:xfrm>
            <a:off x="2776451" y="1368596"/>
            <a:ext cx="5659582" cy="47163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5" name="Google Shape;135;p20"/>
          <p:cNvSpPr txBox="1">
            <a:spLocks noGrp="1"/>
          </p:cNvSpPr>
          <p:nvPr>
            <p:ph type="title"/>
          </p:nvPr>
        </p:nvSpPr>
        <p:spPr>
          <a:xfrm>
            <a:off x="1193100" y="215575"/>
            <a:ext cx="10160700" cy="683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latin typeface="Trebuchet MS"/>
                <a:ea typeface="Trebuchet MS"/>
                <a:cs typeface="Trebuchet MS"/>
                <a:sym typeface="Trebuchet MS"/>
              </a:rPr>
              <a:t>Correlation Heatmap of Numerical Columns</a:t>
            </a:r>
            <a:endParaRPr>
              <a:latin typeface="Trebuchet MS"/>
              <a:ea typeface="Trebuchet MS"/>
              <a:cs typeface="Trebuchet MS"/>
              <a:sym typeface="Trebuchet MS"/>
            </a:endParaRPr>
          </a:p>
        </p:txBody>
      </p:sp>
      <p:pic>
        <p:nvPicPr>
          <p:cNvPr id="136" name="Google Shape;136;p20"/>
          <p:cNvPicPr preferRelativeResize="0"/>
          <p:nvPr/>
        </p:nvPicPr>
        <p:blipFill>
          <a:blip r:embed="rId4">
            <a:alphaModFix/>
          </a:blip>
          <a:stretch>
            <a:fillRect/>
          </a:stretch>
        </p:blipFill>
        <p:spPr>
          <a:xfrm>
            <a:off x="1287050" y="1009550"/>
            <a:ext cx="7026051" cy="5018600"/>
          </a:xfrm>
          <a:prstGeom prst="rect">
            <a:avLst/>
          </a:prstGeom>
          <a:noFill/>
          <a:ln>
            <a:noFill/>
          </a:ln>
        </p:spPr>
      </p:pic>
      <p:sp>
        <p:nvSpPr>
          <p:cNvPr id="137" name="Google Shape;137;p20"/>
          <p:cNvSpPr txBox="1"/>
          <p:nvPr/>
        </p:nvSpPr>
        <p:spPr>
          <a:xfrm>
            <a:off x="8833975" y="1838200"/>
            <a:ext cx="2693100" cy="4071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D0D0D"/>
              </a:buClr>
              <a:buSzPts val="1400"/>
              <a:buFont typeface="Roboto"/>
              <a:buChar char="●"/>
            </a:pPr>
            <a:r>
              <a:rPr lang="en-US">
                <a:solidFill>
                  <a:srgbClr val="0D0D0D"/>
                </a:solidFill>
                <a:highlight>
                  <a:srgbClr val="FFFFFF"/>
                </a:highlight>
                <a:latin typeface="Roboto"/>
                <a:ea typeface="Roboto"/>
                <a:cs typeface="Roboto"/>
                <a:sym typeface="Roboto"/>
              </a:rPr>
              <a:t>WeightInKilograms and BMI (0.83): There's a strong positive correlation</a:t>
            </a:r>
            <a:endParaRPr>
              <a:solidFill>
                <a:srgbClr val="0D0D0D"/>
              </a:solidFill>
              <a:highlight>
                <a:srgbClr val="FFFFFF"/>
              </a:highlight>
              <a:latin typeface="Roboto"/>
              <a:ea typeface="Roboto"/>
              <a:cs typeface="Roboto"/>
              <a:sym typeface="Roboto"/>
            </a:endParaRPr>
          </a:p>
          <a:p>
            <a:pPr marL="457200" lvl="0" indent="0" algn="l" rtl="0">
              <a:spcBef>
                <a:spcPts val="0"/>
              </a:spcBef>
              <a:spcAft>
                <a:spcPts val="0"/>
              </a:spcAft>
              <a:buNone/>
            </a:pPr>
            <a:endParaRPr>
              <a:solidFill>
                <a:srgbClr val="0D0D0D"/>
              </a:solidFill>
              <a:highlight>
                <a:srgbClr val="FFFFFF"/>
              </a:highlight>
              <a:latin typeface="Roboto"/>
              <a:ea typeface="Roboto"/>
              <a:cs typeface="Roboto"/>
              <a:sym typeface="Roboto"/>
            </a:endParaRPr>
          </a:p>
          <a:p>
            <a:pPr marL="457200" lvl="0" indent="-317500" algn="l" rtl="0">
              <a:spcBef>
                <a:spcPts val="0"/>
              </a:spcBef>
              <a:spcAft>
                <a:spcPts val="0"/>
              </a:spcAft>
              <a:buClr>
                <a:srgbClr val="0D0D0D"/>
              </a:buClr>
              <a:buSzPts val="1400"/>
              <a:buFont typeface="Roboto"/>
              <a:buChar char="●"/>
            </a:pPr>
            <a:r>
              <a:rPr lang="en-US">
                <a:solidFill>
                  <a:srgbClr val="0D0D0D"/>
                </a:solidFill>
                <a:highlight>
                  <a:srgbClr val="FFFFFF"/>
                </a:highlight>
                <a:latin typeface="Roboto"/>
                <a:ea typeface="Roboto"/>
                <a:cs typeface="Roboto"/>
                <a:sym typeface="Roboto"/>
              </a:rPr>
              <a:t>HeightInMeters and WeightInKilograms (0.56): A moderate positive correlation</a:t>
            </a:r>
            <a:endParaRPr>
              <a:solidFill>
                <a:srgbClr val="0D0D0D"/>
              </a:solidFill>
              <a:highlight>
                <a:srgbClr val="FFFFFF"/>
              </a:highlight>
              <a:latin typeface="Roboto"/>
              <a:ea typeface="Roboto"/>
              <a:cs typeface="Roboto"/>
              <a:sym typeface="Roboto"/>
            </a:endParaRPr>
          </a:p>
          <a:p>
            <a:pPr marL="457200" lvl="0" indent="0" algn="l" rtl="0">
              <a:spcBef>
                <a:spcPts val="0"/>
              </a:spcBef>
              <a:spcAft>
                <a:spcPts val="0"/>
              </a:spcAft>
              <a:buNone/>
            </a:pP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US">
                <a:solidFill>
                  <a:srgbClr val="0D0D0D"/>
                </a:solidFill>
                <a:highlight>
                  <a:srgbClr val="FFFFFF"/>
                </a:highlight>
                <a:latin typeface="Roboto"/>
                <a:ea typeface="Roboto"/>
                <a:cs typeface="Roboto"/>
                <a:sym typeface="Roboto"/>
              </a:rPr>
              <a:t>PhysicalHealthDays and MentalHealthDays (0.15): A weak positive correlation implies a slight tendency for individuals with more physically unhealthy days to also have more mentally unhealthy days.</a:t>
            </a:r>
            <a:endParaRPr>
              <a:solidFill>
                <a:srgbClr val="0D0D0D"/>
              </a:solidFill>
              <a:highlight>
                <a:srgbClr val="FFFFFF"/>
              </a:highlight>
              <a:latin typeface="Roboto"/>
              <a:ea typeface="Roboto"/>
              <a:cs typeface="Roboto"/>
              <a:sym typeface="Roboto"/>
            </a:endParaRPr>
          </a:p>
          <a:p>
            <a:pPr marL="45720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3" name="Google Shape;143;p21"/>
          <p:cNvSpPr txBox="1">
            <a:spLocks noGrp="1"/>
          </p:cNvSpPr>
          <p:nvPr>
            <p:ph type="title"/>
          </p:nvPr>
        </p:nvSpPr>
        <p:spPr>
          <a:xfrm>
            <a:off x="6245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rebuchet MS"/>
                <a:ea typeface="Trebuchet MS"/>
                <a:cs typeface="Trebuchet MS"/>
                <a:sym typeface="Trebuchet MS"/>
              </a:rPr>
              <a:t>Transforming our dataset to normalise</a:t>
            </a:r>
            <a:endParaRPr>
              <a:latin typeface="Trebuchet MS"/>
              <a:ea typeface="Trebuchet MS"/>
              <a:cs typeface="Trebuchet MS"/>
              <a:sym typeface="Trebuchet MS"/>
            </a:endParaRPr>
          </a:p>
        </p:txBody>
      </p:sp>
      <p:pic>
        <p:nvPicPr>
          <p:cNvPr id="144" name="Google Shape;144;p21"/>
          <p:cNvPicPr preferRelativeResize="0">
            <a:picLocks noGrp="1"/>
          </p:cNvPicPr>
          <p:nvPr>
            <p:ph type="body" idx="1"/>
          </p:nvPr>
        </p:nvPicPr>
        <p:blipFill rotWithShape="1">
          <a:blip r:embed="rId4">
            <a:alphaModFix/>
          </a:blip>
          <a:srcRect/>
          <a:stretch/>
        </p:blipFill>
        <p:spPr>
          <a:xfrm>
            <a:off x="1228676" y="1211650"/>
            <a:ext cx="6368400" cy="4871400"/>
          </a:xfrm>
          <a:prstGeom prst="rect">
            <a:avLst/>
          </a:prstGeom>
          <a:noFill/>
          <a:ln>
            <a:noFill/>
          </a:ln>
        </p:spPr>
      </p:pic>
      <p:sp>
        <p:nvSpPr>
          <p:cNvPr id="145" name="Google Shape;145;p21"/>
          <p:cNvSpPr txBox="1"/>
          <p:nvPr/>
        </p:nvSpPr>
        <p:spPr>
          <a:xfrm>
            <a:off x="8364250" y="1325700"/>
            <a:ext cx="3131700" cy="4567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Roboto"/>
              <a:buChar char="●"/>
            </a:pPr>
            <a:r>
              <a:rPr lang="en-US" sz="1700">
                <a:solidFill>
                  <a:schemeClr val="dk1"/>
                </a:solidFill>
                <a:highlight>
                  <a:srgbClr val="FFFFFF"/>
                </a:highlight>
                <a:latin typeface="Roboto"/>
                <a:ea typeface="Roboto"/>
                <a:cs typeface="Roboto"/>
                <a:sym typeface="Roboto"/>
              </a:rPr>
              <a:t>Histograms with KDE curves, displaying Box-Cox transformed distributions for variables like health metrics, sleep, height, weight, and BMI. Each transformation's efficacy is noted by its unique λ value.</a:t>
            </a:r>
            <a:endParaRPr sz="17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700">
              <a:solidFill>
                <a:srgbClr val="0D0D0D"/>
              </a:solidFill>
              <a:highlight>
                <a:srgbClr val="FFFFFF"/>
              </a:highlight>
              <a:latin typeface="Roboto"/>
              <a:ea typeface="Roboto"/>
              <a:cs typeface="Roboto"/>
              <a:sym typeface="Roboto"/>
            </a:endParaRPr>
          </a:p>
          <a:p>
            <a:pPr marL="457200" lvl="0" indent="-361950" algn="l" rtl="0">
              <a:spcBef>
                <a:spcPts val="0"/>
              </a:spcBef>
              <a:spcAft>
                <a:spcPts val="0"/>
              </a:spcAft>
              <a:buClr>
                <a:schemeClr val="dk1"/>
              </a:buClr>
              <a:buSzPts val="2100"/>
              <a:buFont typeface="Roboto"/>
              <a:buChar char="●"/>
            </a:pPr>
            <a:r>
              <a:rPr lang="en-US" sz="1600">
                <a:solidFill>
                  <a:schemeClr val="dk1"/>
                </a:solidFill>
                <a:highlight>
                  <a:srgbClr val="FFFFFF"/>
                </a:highlight>
                <a:latin typeface="Roboto"/>
                <a:ea typeface="Roboto"/>
                <a:cs typeface="Roboto"/>
                <a:sym typeface="Roboto"/>
              </a:rPr>
              <a:t>Stabilize variance and make the data more closely resemble a normal distribution.</a:t>
            </a:r>
            <a:endParaRPr sz="2100">
              <a:solidFill>
                <a:schemeClr val="dk1"/>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1360</TotalTime>
  <Words>979</Words>
  <Application>Microsoft Office PowerPoint</Application>
  <PresentationFormat>Custom</PresentationFormat>
  <Paragraphs>78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Inter</vt:lpstr>
      <vt:lpstr>Trebuchet MS</vt:lpstr>
      <vt:lpstr>Roboto</vt:lpstr>
      <vt:lpstr>Office Theme</vt:lpstr>
      <vt:lpstr>Indicators Of Heart Health</vt:lpstr>
      <vt:lpstr>INTRODUCTION</vt:lpstr>
      <vt:lpstr>Variables in our dataset</vt:lpstr>
      <vt:lpstr>Before cleaning</vt:lpstr>
      <vt:lpstr>After Cleaning </vt:lpstr>
      <vt:lpstr>Outliers in dataset </vt:lpstr>
      <vt:lpstr>After Outlier removal</vt:lpstr>
      <vt:lpstr>Correlation Heatmap of Numerical Columns</vt:lpstr>
      <vt:lpstr>Transforming our dataset to normalise</vt:lpstr>
      <vt:lpstr>Slide 10</vt:lpstr>
      <vt:lpstr>Slide 11</vt:lpstr>
      <vt:lpstr>Many individuals did not experience any heart disease. However, among those who did, the majority were males</vt:lpstr>
      <vt:lpstr>Slide 13</vt:lpstr>
      <vt:lpstr>Females experience a higher percentage of days with poor physical health and poor mental health compared to males. This means that, on average, females report more days of poor physical and mental health in the past 30 days than males. The average number of sleep hours is quite similar between males and females.</vt:lpstr>
      <vt:lpstr>As people age, the number of days with reported poor physical health remains quite stable, showing only a marginal increase across age groups. The number of days with poor mental health reported actually decreases as individuals age, contrary to the initial statement that older individuals experience fewer days with poor mental health. Sleep duration does not vary significantly with age, with a slight increase in sleep hours noted in individuals aged 65 and above. The initial statement aligns with the graph, which indicates that sleep hours might increase slightly for the oldest age groups.</vt:lpstr>
      <vt:lpstr>Explore the relationships between health behaviors (physical activity,  alcohol consumption etc) and the prevalence of heart disease</vt:lpstr>
      <vt:lpstr>Investigating how the presence of these factors is connected to the prevalence of heart disease</vt:lpstr>
      <vt:lpstr>People who smoke are at a higher risk of developing heart disease or experiencing a heart attack</vt:lpstr>
      <vt:lpstr>Effect of Mental Health on Heart Disease</vt:lpstr>
      <vt:lpstr>Mostly 83% people do not have depressive disorder and also have a good heart health. 13% people are suffering from depression but also don't have a heart disease. Around 4% people don't have depressive disorder but facing heart disease. Very few people i.e around 0.57% have faced depressive disorder before developing heart problems.</vt:lpstr>
      <vt:lpstr>Conclusion </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Indicators Of Heart Health</dc:title>
  <dc:creator>Avani</dc:creator>
  <cp:lastModifiedBy>Avani</cp:lastModifiedBy>
  <cp:revision>82</cp:revision>
  <dcterms:modified xsi:type="dcterms:W3CDTF">2024-04-27T03:34:48Z</dcterms:modified>
</cp:coreProperties>
</file>